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0"/>
  </p:notesMasterIdLst>
  <p:sldIdLst>
    <p:sldId id="256" r:id="rId2"/>
    <p:sldId id="299" r:id="rId3"/>
    <p:sldId id="300" r:id="rId4"/>
    <p:sldId id="423" r:id="rId5"/>
    <p:sldId id="266" r:id="rId6"/>
    <p:sldId id="303" r:id="rId7"/>
    <p:sldId id="258" r:id="rId8"/>
    <p:sldId id="281" r:id="rId9"/>
    <p:sldId id="293" r:id="rId10"/>
    <p:sldId id="261" r:id="rId11"/>
    <p:sldId id="260" r:id="rId12"/>
    <p:sldId id="287" r:id="rId13"/>
    <p:sldId id="288" r:id="rId14"/>
    <p:sldId id="292" r:id="rId15"/>
    <p:sldId id="289" r:id="rId16"/>
    <p:sldId id="290" r:id="rId17"/>
    <p:sldId id="291" r:id="rId18"/>
    <p:sldId id="305" r:id="rId19"/>
    <p:sldId id="268" r:id="rId20"/>
    <p:sldId id="273" r:id="rId21"/>
    <p:sldId id="343" r:id="rId22"/>
    <p:sldId id="378" r:id="rId23"/>
    <p:sldId id="344" r:id="rId24"/>
    <p:sldId id="271" r:id="rId25"/>
    <p:sldId id="272" r:id="rId26"/>
    <p:sldId id="263" r:id="rId27"/>
    <p:sldId id="376" r:id="rId28"/>
    <p:sldId id="377" r:id="rId29"/>
    <p:sldId id="354" r:id="rId30"/>
    <p:sldId id="355" r:id="rId31"/>
    <p:sldId id="356" r:id="rId32"/>
    <p:sldId id="357" r:id="rId33"/>
    <p:sldId id="286" r:id="rId34"/>
    <p:sldId id="358" r:id="rId35"/>
    <p:sldId id="364" r:id="rId36"/>
    <p:sldId id="365" r:id="rId37"/>
    <p:sldId id="367" r:id="rId38"/>
    <p:sldId id="398" r:id="rId39"/>
    <p:sldId id="368" r:id="rId40"/>
    <p:sldId id="369" r:id="rId41"/>
    <p:sldId id="370" r:id="rId42"/>
    <p:sldId id="399" r:id="rId43"/>
    <p:sldId id="366" r:id="rId44"/>
    <p:sldId id="371" r:id="rId45"/>
    <p:sldId id="372" r:id="rId46"/>
    <p:sldId id="361" r:id="rId47"/>
    <p:sldId id="362" r:id="rId48"/>
    <p:sldId id="374" r:id="rId49"/>
    <p:sldId id="294" r:id="rId50"/>
    <p:sldId id="401" r:id="rId51"/>
    <p:sldId id="363" r:id="rId52"/>
    <p:sldId id="262" r:id="rId53"/>
    <p:sldId id="295" r:id="rId54"/>
    <p:sldId id="296" r:id="rId55"/>
    <p:sldId id="265" r:id="rId56"/>
    <p:sldId id="257" r:id="rId57"/>
    <p:sldId id="259" r:id="rId58"/>
    <p:sldId id="267" r:id="rId59"/>
    <p:sldId id="340" r:id="rId60"/>
    <p:sldId id="269" r:id="rId61"/>
    <p:sldId id="341" r:id="rId62"/>
    <p:sldId id="345" r:id="rId63"/>
    <p:sldId id="342" r:id="rId64"/>
    <p:sldId id="346" r:id="rId65"/>
    <p:sldId id="418" r:id="rId66"/>
    <p:sldId id="382" r:id="rId67"/>
    <p:sldId id="383" r:id="rId68"/>
    <p:sldId id="384" r:id="rId69"/>
    <p:sldId id="385" r:id="rId70"/>
    <p:sldId id="282" r:id="rId71"/>
    <p:sldId id="395" r:id="rId72"/>
    <p:sldId id="347" r:id="rId73"/>
    <p:sldId id="402" r:id="rId74"/>
    <p:sldId id="403" r:id="rId75"/>
    <p:sldId id="404" r:id="rId76"/>
    <p:sldId id="405" r:id="rId77"/>
    <p:sldId id="406" r:id="rId78"/>
    <p:sldId id="407" r:id="rId79"/>
    <p:sldId id="408" r:id="rId80"/>
    <p:sldId id="409" r:id="rId81"/>
    <p:sldId id="397" r:id="rId82"/>
    <p:sldId id="410" r:id="rId83"/>
    <p:sldId id="389" r:id="rId84"/>
    <p:sldId id="390" r:id="rId85"/>
    <p:sldId id="391" r:id="rId86"/>
    <p:sldId id="270" r:id="rId87"/>
    <p:sldId id="393" r:id="rId88"/>
    <p:sldId id="394" r:id="rId89"/>
    <p:sldId id="283" r:id="rId90"/>
    <p:sldId id="420" r:id="rId91"/>
    <p:sldId id="422" r:id="rId92"/>
    <p:sldId id="277" r:id="rId93"/>
    <p:sldId id="276" r:id="rId94"/>
    <p:sldId id="336" r:id="rId95"/>
    <p:sldId id="330" r:id="rId96"/>
    <p:sldId id="320" r:id="rId97"/>
    <p:sldId id="324" r:id="rId98"/>
    <p:sldId id="322" r:id="rId99"/>
    <p:sldId id="323" r:id="rId100"/>
    <p:sldId id="327" r:id="rId101"/>
    <p:sldId id="325" r:id="rId102"/>
    <p:sldId id="328" r:id="rId103"/>
    <p:sldId id="321" r:id="rId104"/>
    <p:sldId id="331" r:id="rId105"/>
    <p:sldId id="335" r:id="rId106"/>
    <p:sldId id="411" r:id="rId107"/>
    <p:sldId id="329" r:id="rId108"/>
    <p:sldId id="279" r:id="rId109"/>
    <p:sldId id="412" r:id="rId110"/>
    <p:sldId id="413" r:id="rId111"/>
    <p:sldId id="334" r:id="rId112"/>
    <p:sldId id="333" r:id="rId113"/>
    <p:sldId id="337" r:id="rId114"/>
    <p:sldId id="338" r:id="rId115"/>
    <p:sldId id="339" r:id="rId116"/>
    <p:sldId id="309" r:id="rId117"/>
    <p:sldId id="311" r:id="rId118"/>
    <p:sldId id="316" r:id="rId119"/>
    <p:sldId id="318" r:id="rId120"/>
    <p:sldId id="285" r:id="rId121"/>
    <p:sldId id="319" r:id="rId122"/>
    <p:sldId id="313" r:id="rId123"/>
    <p:sldId id="315" r:id="rId124"/>
    <p:sldId id="414" r:id="rId125"/>
    <p:sldId id="415" r:id="rId126"/>
    <p:sldId id="416" r:id="rId127"/>
    <p:sldId id="419" r:id="rId128"/>
    <p:sldId id="417" r:id="rId1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2949" autoAdjust="0"/>
  </p:normalViewPr>
  <p:slideViewPr>
    <p:cSldViewPr snapToGrid="0">
      <p:cViewPr varScale="1">
        <p:scale>
          <a:sx n="65" d="100"/>
          <a:sy n="65" d="100"/>
        </p:scale>
        <p:origin x="50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C3B91-15AB-4628-B739-D96FFD426ECC}" type="datetimeFigureOut">
              <a:rPr lang="en-IN" smtClean="0"/>
              <a:t>24-04-2018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89D06-E72E-45A7-B491-6313BA5CD0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1215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/>
              <a:t>Antecedent and </a:t>
            </a:r>
            <a:r>
              <a:rPr lang="en-US" dirty="0" smtClean="0"/>
              <a:t>comorbid diseases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hemodynamic and metabolic load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sympathetic and RAAS activation and parasympathetic suppression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create a pro-inflammatory and </a:t>
            </a:r>
            <a:r>
              <a:rPr lang="en-US" dirty="0" err="1" smtClean="0"/>
              <a:t>profibrotic</a:t>
            </a:r>
            <a:r>
              <a:rPr lang="en-US" dirty="0" smtClean="0"/>
              <a:t> milieu as evidenced by changes in typical plasma biomarkers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9110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digoxin did not alter the primary endpoint of HF-related hospitalization or CV mortality but did reduce the number of such hospitalizations.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t>96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7170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IN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reduced hospitalization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t>99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6027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 few patients with EF above 50% were included in the trial. Thus it is not possible to draw conclusions about the benefit of beta blockers in</a:t>
            </a:r>
          </a:p>
          <a:p>
            <a:r>
              <a:rPr lang="en-I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HFpEF</a:t>
            </a:r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this study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t>104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7889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active treatment arm demonstrated a 152% decrease in pulmonary artery diastolic and systolic pressures and a 52% decrease in HF-related events (both </a:t>
            </a:r>
            <a:r>
              <a:rPr lang="en-US" i="1" dirty="0" smtClean="0"/>
              <a:t>P </a:t>
            </a:r>
            <a:r>
              <a:rPr lang="en-US" dirty="0" smtClean="0"/>
              <a:t>&lt; 0.0001 and control) and a decrease in CV mortality rate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t>119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2939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Proinflammatory</a:t>
            </a:r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I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profibrotic</a:t>
            </a:r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signaling effects recruitment of circulating hematopoietic progenitor cells, alters endothelial function, and increases reactive oxygen species, all of which in turn alters extracellular matrix (ECM) homeostasis that favors fibrosis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cardiomyocyte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mechanisms including calcium and energetic regulation,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myofilament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structure and function, and intracellular signaling. In aggregate these changes in the ECM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cardiomyocyte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result in abnormal diastolic function and promote the development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HFpEF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905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0506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6075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Among patients with heart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failure and an increased LV diastolic pressure, four patterns of diastolic pressure-volume relationship (DPVR) .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HFpEF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may be characterized by graphed curves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most prevalent pattern in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HFpEF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represented by curve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DPVR is shifted upward and to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left, indicating reduced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distensibility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where LV pressure is increased at any LV volume. In patients with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HFpEF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when relaxation is markedly prolonged and diastole is abbreviated, as shown in curve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LV diastolic pressure falls throughout diastole but remains increased. In curve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pericardial constraint causes a parallel upward shift in the DPVR. DPVR in patients with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HFrEF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typically is characterized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curve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which eccentric remodeling results in a shift of the DPVR to the right, representing an increase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distensibility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It should be recognized that although the ventricle is more distensible, the end-diastolic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volume in these patients typically is very large and the end-diastolic stiffness in the operating region is</a:t>
            </a:r>
          </a:p>
          <a:p>
            <a:r>
              <a:rPr lang="en-I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t>47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0971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t>59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0982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Decreased LV diastolic function and abnormal LA function can result in </a:t>
            </a:r>
            <a:r>
              <a:rPr lang="en-US" dirty="0" err="1" smtClean="0"/>
              <a:t>neurohormonal</a:t>
            </a:r>
            <a:r>
              <a:rPr lang="en-US" dirty="0" smtClean="0"/>
              <a:t> activation, which plays an important role in ADHF by increasing sodium and water retention, venous return, splanchnic tone, and arterial vasoconstriction.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t>62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96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t>63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6588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89D06-E72E-45A7-B491-6313BA5CD08B}" type="slidenum">
              <a:rPr lang="en-IN" smtClean="0"/>
              <a:t>67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5525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t>24-04-2018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0073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t>24-04-2018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0598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t>24-04-2018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7557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t>24-04-2018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289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t>24-04-2018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869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t>24-04-2018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0861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t>24-04-2018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8826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t>24-04-2018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783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t>24-04-2018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5249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t>24-04-2018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966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8C229-7F54-4C84-B60E-B786F93AD9D9}" type="datetimeFigureOut">
              <a:rPr lang="en-IN" smtClean="0"/>
              <a:t>24-04-2018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F0EC-5192-42CA-9673-21633BCAD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515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8C229-7F54-4C84-B60E-B786F93AD9D9}" type="datetimeFigureOut">
              <a:rPr lang="en-IN" smtClean="0"/>
              <a:t>24-04-2018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FF0EC-5192-42CA-9673-21633BCADE8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184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hyperlink" Target="http://clinicaltrials.gov/show/NCT02053493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2932717" TargetMode="Externa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>
                <a:solidFill>
                  <a:schemeClr val="accent5">
                    <a:lumMod val="50000"/>
                  </a:schemeClr>
                </a:solidFill>
              </a:rPr>
              <a:t>HEART FAILURE WITH PRESERVED EJECTION FRACTION</a:t>
            </a:r>
            <a:endParaRPr lang="en-IN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 smtClean="0"/>
              <a:t>DR NIYAS K NASEER</a:t>
            </a:r>
          </a:p>
          <a:p>
            <a:r>
              <a:rPr lang="en-IN" dirty="0" smtClean="0"/>
              <a:t>SR CARDIOLOGY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9027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How Prevalent is it?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 smtClean="0"/>
              <a:t>should </a:t>
            </a:r>
            <a:r>
              <a:rPr lang="en-IN" dirty="0" err="1" smtClean="0"/>
              <a:t>hfpef</a:t>
            </a:r>
            <a:r>
              <a:rPr lang="en-IN" dirty="0" smtClean="0"/>
              <a:t> be addressed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4162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52" y="0"/>
            <a:ext cx="12249752" cy="6858000"/>
          </a:xfrm>
        </p:spPr>
      </p:pic>
      <p:sp>
        <p:nvSpPr>
          <p:cNvPr id="5" name="Rectangle 4"/>
          <p:cNvSpPr/>
          <p:nvPr/>
        </p:nvSpPr>
        <p:spPr>
          <a:xfrm>
            <a:off x="211756" y="6381549"/>
            <a:ext cx="721895" cy="317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52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`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266" y="95618"/>
            <a:ext cx="7533372" cy="644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2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/>
          <p:cNvSpPr/>
          <p:nvPr/>
        </p:nvSpPr>
        <p:spPr>
          <a:xfrm>
            <a:off x="211756" y="6381549"/>
            <a:ext cx="721895" cy="317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834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4582"/>
          </a:xfrm>
        </p:spPr>
      </p:pic>
      <p:sp>
        <p:nvSpPr>
          <p:cNvPr id="4" name="Rectangle 3"/>
          <p:cNvSpPr/>
          <p:nvPr/>
        </p:nvSpPr>
        <p:spPr>
          <a:xfrm>
            <a:off x="211756" y="6381549"/>
            <a:ext cx="721895" cy="317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624" y="0"/>
            <a:ext cx="7415894" cy="481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5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488455"/>
          </a:xfrm>
        </p:spPr>
      </p:pic>
    </p:spTree>
    <p:extLst>
      <p:ext uri="{BB962C8B-B14F-4D97-AF65-F5344CB8AC3E}">
        <p14:creationId xmlns:p14="http://schemas.microsoft.com/office/powerpoint/2010/main" val="29752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 smtClean="0">
                <a:solidFill>
                  <a:schemeClr val="accent5">
                    <a:lumMod val="75000"/>
                  </a:schemeClr>
                </a:solidFill>
              </a:rPr>
              <a:t>HEAT HFPEF</a:t>
            </a:r>
            <a:endParaRPr lang="en-IN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1" dirty="0"/>
              <a:t>Background</a:t>
            </a:r>
          </a:p>
          <a:p>
            <a:r>
              <a:rPr lang="en-US" dirty="0"/>
              <a:t>Nitrates are commonly prescribed to enhance activity tolerance in patients with heart failure and a preserved ejection fraction. We compared the effect of </a:t>
            </a:r>
            <a:r>
              <a:rPr lang="en-US" dirty="0" err="1"/>
              <a:t>isosorbide</a:t>
            </a:r>
            <a:r>
              <a:rPr lang="en-US" dirty="0"/>
              <a:t> </a:t>
            </a:r>
            <a:r>
              <a:rPr lang="en-US" dirty="0" err="1"/>
              <a:t>mononitrate</a:t>
            </a:r>
            <a:r>
              <a:rPr lang="en-US" dirty="0"/>
              <a:t> or placebo on daily activity in such patients.</a:t>
            </a:r>
          </a:p>
          <a:p>
            <a:r>
              <a:rPr lang="en-US" b="1" dirty="0"/>
              <a:t>Methods</a:t>
            </a:r>
          </a:p>
          <a:p>
            <a:r>
              <a:rPr lang="en-US" dirty="0"/>
              <a:t>In this multicenter, double-blind, crossover study, 110 patients with heart failure and a preserved ejection fraction were randomly assigned to a 6-week dose-escalation regimen of </a:t>
            </a:r>
            <a:r>
              <a:rPr lang="en-US" dirty="0" err="1"/>
              <a:t>isosorbide</a:t>
            </a:r>
            <a:r>
              <a:rPr lang="en-US" dirty="0"/>
              <a:t> </a:t>
            </a:r>
            <a:r>
              <a:rPr lang="en-US" dirty="0" err="1"/>
              <a:t>mononitrate</a:t>
            </a:r>
            <a:r>
              <a:rPr lang="en-US" dirty="0"/>
              <a:t> (from 30 mg to 60 mg to 120 mg once daily) or placebo, with subsequent crossover to the other group for 6 weeks. The primary end point was the daily activity level, quantified as the average daily accelerometer units during the 120-mg phase, as assessed by patient-worn accelerometers. Secondary end points included hours of activity per day during the 120-mg phase, daily accelerometer units during all three dose regimens, quality-of-life scores, 6-minute walk distance, and levels of N-terminal pro–brain natriuretic peptide (NT-</a:t>
            </a:r>
            <a:r>
              <a:rPr lang="en-US" dirty="0" err="1"/>
              <a:t>proBNP</a:t>
            </a:r>
            <a:r>
              <a:rPr lang="en-US" dirty="0"/>
              <a:t>).</a:t>
            </a:r>
          </a:p>
          <a:p>
            <a:r>
              <a:rPr lang="en-US" b="1" dirty="0"/>
              <a:t>Results</a:t>
            </a:r>
          </a:p>
          <a:p>
            <a:r>
              <a:rPr lang="en-US" dirty="0"/>
              <a:t>In the group receiving the 120-mg dose of </a:t>
            </a:r>
            <a:r>
              <a:rPr lang="en-US" dirty="0" err="1"/>
              <a:t>isosorbide</a:t>
            </a:r>
            <a:r>
              <a:rPr lang="en-US" dirty="0"/>
              <a:t> </a:t>
            </a:r>
            <a:r>
              <a:rPr lang="en-US" dirty="0" err="1"/>
              <a:t>mononitrate</a:t>
            </a:r>
            <a:r>
              <a:rPr lang="en-US" dirty="0"/>
              <a:t>, as compared with the placebo group, there was a </a:t>
            </a:r>
            <a:r>
              <a:rPr lang="en-US" dirty="0" err="1"/>
              <a:t>nonsignificant</a:t>
            </a:r>
            <a:r>
              <a:rPr lang="en-US" dirty="0"/>
              <a:t> trend toward lower daily activity (−381 accelerometer units; 95% confidence interval [CI], −780 to 17; P=0.06) and a significant decrease in hours of activity per day (−0.30 hours; 95% CI, −0.55 to −0.05; P=0.02). During all dose regimens, activity in the </a:t>
            </a:r>
            <a:r>
              <a:rPr lang="en-US" dirty="0" err="1"/>
              <a:t>isosorbide</a:t>
            </a:r>
            <a:r>
              <a:rPr lang="en-US" dirty="0"/>
              <a:t> </a:t>
            </a:r>
            <a:r>
              <a:rPr lang="en-US" dirty="0" err="1"/>
              <a:t>mononitrate</a:t>
            </a:r>
            <a:r>
              <a:rPr lang="en-US" dirty="0"/>
              <a:t> group was lower than that in the placebo group (−439 accelerometer units; 95% CI, −792 to −86; P=0.02). Activity levels decreased progressively and significantly with increased doses of </a:t>
            </a:r>
            <a:r>
              <a:rPr lang="en-US" dirty="0" err="1"/>
              <a:t>isosorbide</a:t>
            </a:r>
            <a:r>
              <a:rPr lang="en-US" dirty="0"/>
              <a:t> </a:t>
            </a:r>
            <a:r>
              <a:rPr lang="en-US" dirty="0" err="1"/>
              <a:t>mononitrate</a:t>
            </a:r>
            <a:r>
              <a:rPr lang="en-US" dirty="0"/>
              <a:t> (but not placebo). There were no significant between-group differences in the 6-minute walk distance, quality-of-life scores, or NT-</a:t>
            </a:r>
            <a:r>
              <a:rPr lang="en-US" dirty="0" err="1"/>
              <a:t>proBNP</a:t>
            </a:r>
            <a:r>
              <a:rPr lang="en-US" dirty="0"/>
              <a:t> levels.</a:t>
            </a:r>
          </a:p>
          <a:p>
            <a:r>
              <a:rPr lang="en-US" b="1" dirty="0"/>
              <a:t>Conclusions</a:t>
            </a:r>
          </a:p>
          <a:p>
            <a:r>
              <a:rPr lang="en-US" dirty="0"/>
              <a:t>Patients with heart failure and a preserved ejection fraction who received </a:t>
            </a:r>
            <a:r>
              <a:rPr lang="en-US" dirty="0" err="1"/>
              <a:t>isosorbide</a:t>
            </a:r>
            <a:r>
              <a:rPr lang="en-US" dirty="0"/>
              <a:t> </a:t>
            </a:r>
            <a:r>
              <a:rPr lang="en-US" dirty="0" err="1"/>
              <a:t>mononitrate</a:t>
            </a:r>
            <a:r>
              <a:rPr lang="en-US" dirty="0"/>
              <a:t> were less active and did not have better quality of life or submaximal exercise capacity than did patients who received placebo. (Funded by the National Heart, Lung, and Blood Institute; ClinicalTrials.gov number, </a:t>
            </a:r>
            <a:r>
              <a:rPr lang="en-US" dirty="0">
                <a:hlinkClick r:id="rId2"/>
              </a:rPr>
              <a:t>NCT02053493</a:t>
            </a:r>
            <a:r>
              <a:rPr lang="en-US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12920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sz="4800" b="1" dirty="0" smtClean="0"/>
              <a:t>STATINS</a:t>
            </a:r>
            <a:endParaRPr lang="en-IN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IN" dirty="0"/>
          </a:p>
          <a:p>
            <a:r>
              <a:rPr lang="en-US" dirty="0" smtClean="0"/>
              <a:t>Statins</a:t>
            </a:r>
            <a:r>
              <a:rPr lang="en-US" dirty="0"/>
              <a:t>, as anti-inflammatory agents : first-line therapy in CAD and hyperlipidemia </a:t>
            </a:r>
          </a:p>
          <a:p>
            <a:r>
              <a:rPr lang="en-US" b="1" dirty="0" smtClean="0"/>
              <a:t>CORONA </a:t>
            </a:r>
            <a:r>
              <a:rPr lang="en-US" b="1" dirty="0"/>
              <a:t>(Controlled </a:t>
            </a:r>
            <a:r>
              <a:rPr lang="en-US" b="1" dirty="0" err="1"/>
              <a:t>Rosuvastatin</a:t>
            </a:r>
            <a:r>
              <a:rPr lang="en-US" b="1" dirty="0"/>
              <a:t> Multinational Trial in Heart Failure) trial</a:t>
            </a:r>
            <a:r>
              <a:rPr lang="en-US" dirty="0"/>
              <a:t> : neutral regarding the efficacy of statins in patients with HFREF. </a:t>
            </a:r>
          </a:p>
          <a:p>
            <a:r>
              <a:rPr lang="en-US" b="1" dirty="0" err="1" smtClean="0"/>
              <a:t>Fukuta</a:t>
            </a:r>
            <a:r>
              <a:rPr lang="en-US" b="1" dirty="0" smtClean="0"/>
              <a:t> </a:t>
            </a:r>
            <a:r>
              <a:rPr lang="en-US" b="1" dirty="0"/>
              <a:t>et al</a:t>
            </a:r>
            <a:r>
              <a:rPr lang="en-US" dirty="0"/>
              <a:t>: significant relative risk reduction in mortality in HFPEF (LVEF &gt; 50%) </a:t>
            </a:r>
            <a:r>
              <a:rPr lang="en-US" dirty="0" err="1"/>
              <a:t>pts</a:t>
            </a:r>
            <a:r>
              <a:rPr lang="en-US" dirty="0"/>
              <a:t> with statin for 21months. </a:t>
            </a:r>
          </a:p>
          <a:p>
            <a:r>
              <a:rPr lang="en-US" dirty="0" smtClean="0"/>
              <a:t>270 </a:t>
            </a:r>
            <a:r>
              <a:rPr lang="en-US" dirty="0"/>
              <a:t>patients with HFPEF, follow-up for 5 years - improved survival compared to patients without statin therapy (HR= 0.65; 95%CI: 0.45-0.95, </a:t>
            </a:r>
            <a:r>
              <a:rPr lang="en-US" i="1" dirty="0"/>
              <a:t>P </a:t>
            </a:r>
            <a:r>
              <a:rPr lang="en-US" dirty="0"/>
              <a:t>= 0.029). - survival benefit was maintained after adjusting for differences in baseline characteristics, comorbidities, and other medications </a:t>
            </a:r>
          </a:p>
          <a:p>
            <a:r>
              <a:rPr lang="en-US" dirty="0" smtClean="0"/>
              <a:t>Some </a:t>
            </a:r>
            <a:r>
              <a:rPr lang="en-US" dirty="0"/>
              <a:t>small observational studies : seems to be associated with improved survival benefit in </a:t>
            </a:r>
            <a:r>
              <a:rPr lang="en-US" dirty="0" err="1"/>
              <a:t>pts</a:t>
            </a:r>
            <a:r>
              <a:rPr lang="en-US" dirty="0"/>
              <a:t> with HFPEF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304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2585" cy="6858000"/>
          </a:xfrm>
        </p:spPr>
      </p:pic>
      <p:sp>
        <p:nvSpPr>
          <p:cNvPr id="5" name="Rectangle 4"/>
          <p:cNvSpPr/>
          <p:nvPr/>
        </p:nvSpPr>
        <p:spPr>
          <a:xfrm>
            <a:off x="211756" y="6381549"/>
            <a:ext cx="721895" cy="317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901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01209" cy="67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7" y="162377"/>
            <a:ext cx="10849480" cy="6695623"/>
          </a:xfrm>
        </p:spPr>
      </p:pic>
    </p:spTree>
    <p:extLst>
      <p:ext uri="{BB962C8B-B14F-4D97-AF65-F5344CB8AC3E}">
        <p14:creationId xmlns:p14="http://schemas.microsoft.com/office/powerpoint/2010/main" val="338404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/>
        </p:nvSpPr>
        <p:spPr bwMode="auto">
          <a:xfrm>
            <a:off x="754455" y="114300"/>
            <a:ext cx="10653665" cy="133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Helvetica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Helvetica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Helvetica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Helvetica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Helvetica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Helvetica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Helvetica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00"/>
                </a:solidFill>
                <a:latin typeface="Helvetica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002060"/>
                </a:solidFill>
              </a:rPr>
              <a:t>Ejection Fraction in Subjects with CHF 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-</a:t>
            </a:r>
            <a:r>
              <a:rPr lang="en-US" sz="3200" b="1" dirty="0" smtClean="0">
                <a:solidFill>
                  <a:srgbClr val="002060"/>
                </a:solidFill>
              </a:rPr>
              <a:t>the </a:t>
            </a:r>
            <a:r>
              <a:rPr lang="en-US" sz="3200" b="1" dirty="0">
                <a:solidFill>
                  <a:srgbClr val="002060"/>
                </a:solidFill>
              </a:rPr>
              <a:t>Cardiovascular Health Study</a:t>
            </a:r>
          </a:p>
        </p:txBody>
      </p:sp>
      <p:sp>
        <p:nvSpPr>
          <p:cNvPr id="3" name="Freeform 2"/>
          <p:cNvSpPr>
            <a:spLocks/>
          </p:cNvSpPr>
          <p:nvPr/>
        </p:nvSpPr>
        <p:spPr bwMode="auto">
          <a:xfrm>
            <a:off x="7161606" y="2976563"/>
            <a:ext cx="2816933" cy="3024086"/>
          </a:xfrm>
          <a:custGeom>
            <a:avLst/>
            <a:gdLst>
              <a:gd name="T0" fmla="*/ 0 w 1523"/>
              <a:gd name="T1" fmla="*/ 1210 h 1635"/>
              <a:gd name="T2" fmla="*/ 45 w 1523"/>
              <a:gd name="T3" fmla="*/ 1280 h 1635"/>
              <a:gd name="T4" fmla="*/ 90 w 1523"/>
              <a:gd name="T5" fmla="*/ 1346 h 1635"/>
              <a:gd name="T6" fmla="*/ 145 w 1523"/>
              <a:gd name="T7" fmla="*/ 1407 h 1635"/>
              <a:gd name="T8" fmla="*/ 206 w 1523"/>
              <a:gd name="T9" fmla="*/ 1458 h 1635"/>
              <a:gd name="T10" fmla="*/ 271 w 1523"/>
              <a:gd name="T11" fmla="*/ 1503 h 1635"/>
              <a:gd name="T12" fmla="*/ 336 w 1523"/>
              <a:gd name="T13" fmla="*/ 1544 h 1635"/>
              <a:gd name="T14" fmla="*/ 482 w 1523"/>
              <a:gd name="T15" fmla="*/ 1604 h 1635"/>
              <a:gd name="T16" fmla="*/ 638 w 1523"/>
              <a:gd name="T17" fmla="*/ 1630 h 1635"/>
              <a:gd name="T18" fmla="*/ 713 w 1523"/>
              <a:gd name="T19" fmla="*/ 1635 h 1635"/>
              <a:gd name="T20" fmla="*/ 794 w 1523"/>
              <a:gd name="T21" fmla="*/ 1630 h 1635"/>
              <a:gd name="T22" fmla="*/ 869 w 1523"/>
              <a:gd name="T23" fmla="*/ 1619 h 1635"/>
              <a:gd name="T24" fmla="*/ 950 w 1523"/>
              <a:gd name="T25" fmla="*/ 1599 h 1635"/>
              <a:gd name="T26" fmla="*/ 1025 w 1523"/>
              <a:gd name="T27" fmla="*/ 1569 h 1635"/>
              <a:gd name="T28" fmla="*/ 1101 w 1523"/>
              <a:gd name="T29" fmla="*/ 1533 h 1635"/>
              <a:gd name="T30" fmla="*/ 1171 w 1523"/>
              <a:gd name="T31" fmla="*/ 1488 h 1635"/>
              <a:gd name="T32" fmla="*/ 1236 w 1523"/>
              <a:gd name="T33" fmla="*/ 1442 h 1635"/>
              <a:gd name="T34" fmla="*/ 1297 w 1523"/>
              <a:gd name="T35" fmla="*/ 1387 h 1635"/>
              <a:gd name="T36" fmla="*/ 1347 w 1523"/>
              <a:gd name="T37" fmla="*/ 1326 h 1635"/>
              <a:gd name="T38" fmla="*/ 1392 w 1523"/>
              <a:gd name="T39" fmla="*/ 1260 h 1635"/>
              <a:gd name="T40" fmla="*/ 1432 w 1523"/>
              <a:gd name="T41" fmla="*/ 1194 h 1635"/>
              <a:gd name="T42" fmla="*/ 1493 w 1523"/>
              <a:gd name="T43" fmla="*/ 1048 h 1635"/>
              <a:gd name="T44" fmla="*/ 1518 w 1523"/>
              <a:gd name="T45" fmla="*/ 891 h 1635"/>
              <a:gd name="T46" fmla="*/ 1523 w 1523"/>
              <a:gd name="T47" fmla="*/ 815 h 1635"/>
              <a:gd name="T48" fmla="*/ 1518 w 1523"/>
              <a:gd name="T49" fmla="*/ 734 h 1635"/>
              <a:gd name="T50" fmla="*/ 1508 w 1523"/>
              <a:gd name="T51" fmla="*/ 658 h 1635"/>
              <a:gd name="T52" fmla="*/ 1488 w 1523"/>
              <a:gd name="T53" fmla="*/ 577 h 1635"/>
              <a:gd name="T54" fmla="*/ 1458 w 1523"/>
              <a:gd name="T55" fmla="*/ 501 h 1635"/>
              <a:gd name="T56" fmla="*/ 1422 w 1523"/>
              <a:gd name="T57" fmla="*/ 425 h 1635"/>
              <a:gd name="T58" fmla="*/ 1362 w 1523"/>
              <a:gd name="T59" fmla="*/ 329 h 1635"/>
              <a:gd name="T60" fmla="*/ 1292 w 1523"/>
              <a:gd name="T61" fmla="*/ 248 h 1635"/>
              <a:gd name="T62" fmla="*/ 1211 w 1523"/>
              <a:gd name="T63" fmla="*/ 177 h 1635"/>
              <a:gd name="T64" fmla="*/ 1126 w 1523"/>
              <a:gd name="T65" fmla="*/ 112 h 1635"/>
              <a:gd name="T66" fmla="*/ 1025 w 1523"/>
              <a:gd name="T67" fmla="*/ 66 h 1635"/>
              <a:gd name="T68" fmla="*/ 925 w 1523"/>
              <a:gd name="T69" fmla="*/ 31 h 1635"/>
              <a:gd name="T70" fmla="*/ 819 w 1523"/>
              <a:gd name="T71" fmla="*/ 5 h 1635"/>
              <a:gd name="T72" fmla="*/ 708 w 1523"/>
              <a:gd name="T73" fmla="*/ 0 h 1635"/>
              <a:gd name="T74" fmla="*/ 708 w 1523"/>
              <a:gd name="T75" fmla="*/ 815 h 1635"/>
              <a:gd name="T76" fmla="*/ 0 w 1523"/>
              <a:gd name="T77" fmla="*/ 121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23" h="1635">
                <a:moveTo>
                  <a:pt x="0" y="1210"/>
                </a:moveTo>
                <a:lnTo>
                  <a:pt x="45" y="1280"/>
                </a:lnTo>
                <a:lnTo>
                  <a:pt x="90" y="1346"/>
                </a:lnTo>
                <a:lnTo>
                  <a:pt x="145" y="1407"/>
                </a:lnTo>
                <a:lnTo>
                  <a:pt x="206" y="1458"/>
                </a:lnTo>
                <a:lnTo>
                  <a:pt x="271" y="1503"/>
                </a:lnTo>
                <a:lnTo>
                  <a:pt x="336" y="1544"/>
                </a:lnTo>
                <a:lnTo>
                  <a:pt x="482" y="1604"/>
                </a:lnTo>
                <a:lnTo>
                  <a:pt x="638" y="1630"/>
                </a:lnTo>
                <a:lnTo>
                  <a:pt x="713" y="1635"/>
                </a:lnTo>
                <a:lnTo>
                  <a:pt x="794" y="1630"/>
                </a:lnTo>
                <a:lnTo>
                  <a:pt x="869" y="1619"/>
                </a:lnTo>
                <a:lnTo>
                  <a:pt x="950" y="1599"/>
                </a:lnTo>
                <a:lnTo>
                  <a:pt x="1025" y="1569"/>
                </a:lnTo>
                <a:lnTo>
                  <a:pt x="1101" y="1533"/>
                </a:lnTo>
                <a:lnTo>
                  <a:pt x="1171" y="1488"/>
                </a:lnTo>
                <a:lnTo>
                  <a:pt x="1236" y="1442"/>
                </a:lnTo>
                <a:lnTo>
                  <a:pt x="1297" y="1387"/>
                </a:lnTo>
                <a:lnTo>
                  <a:pt x="1347" y="1326"/>
                </a:lnTo>
                <a:lnTo>
                  <a:pt x="1392" y="1260"/>
                </a:lnTo>
                <a:lnTo>
                  <a:pt x="1432" y="1194"/>
                </a:lnTo>
                <a:lnTo>
                  <a:pt x="1493" y="1048"/>
                </a:lnTo>
                <a:lnTo>
                  <a:pt x="1518" y="891"/>
                </a:lnTo>
                <a:lnTo>
                  <a:pt x="1523" y="815"/>
                </a:lnTo>
                <a:lnTo>
                  <a:pt x="1518" y="734"/>
                </a:lnTo>
                <a:lnTo>
                  <a:pt x="1508" y="658"/>
                </a:lnTo>
                <a:lnTo>
                  <a:pt x="1488" y="577"/>
                </a:lnTo>
                <a:lnTo>
                  <a:pt x="1458" y="501"/>
                </a:lnTo>
                <a:lnTo>
                  <a:pt x="1422" y="425"/>
                </a:lnTo>
                <a:lnTo>
                  <a:pt x="1362" y="329"/>
                </a:lnTo>
                <a:lnTo>
                  <a:pt x="1292" y="248"/>
                </a:lnTo>
                <a:lnTo>
                  <a:pt x="1211" y="177"/>
                </a:lnTo>
                <a:lnTo>
                  <a:pt x="1126" y="112"/>
                </a:lnTo>
                <a:lnTo>
                  <a:pt x="1025" y="66"/>
                </a:lnTo>
                <a:lnTo>
                  <a:pt x="925" y="31"/>
                </a:lnTo>
                <a:lnTo>
                  <a:pt x="819" y="5"/>
                </a:lnTo>
                <a:lnTo>
                  <a:pt x="708" y="0"/>
                </a:lnTo>
                <a:lnTo>
                  <a:pt x="708" y="815"/>
                </a:lnTo>
                <a:lnTo>
                  <a:pt x="0" y="121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6974110" y="3271064"/>
            <a:ext cx="1496321" cy="1947623"/>
          </a:xfrm>
          <a:custGeom>
            <a:avLst/>
            <a:gdLst>
              <a:gd name="T0" fmla="*/ 332 w 809"/>
              <a:gd name="T1" fmla="*/ 0 h 1053"/>
              <a:gd name="T2" fmla="*/ 221 w 809"/>
              <a:gd name="T3" fmla="*/ 101 h 1053"/>
              <a:gd name="T4" fmla="*/ 131 w 809"/>
              <a:gd name="T5" fmla="*/ 218 h 1053"/>
              <a:gd name="T6" fmla="*/ 60 w 809"/>
              <a:gd name="T7" fmla="*/ 344 h 1053"/>
              <a:gd name="T8" fmla="*/ 20 w 809"/>
              <a:gd name="T9" fmla="*/ 481 h 1053"/>
              <a:gd name="T10" fmla="*/ 0 w 809"/>
              <a:gd name="T11" fmla="*/ 628 h 1053"/>
              <a:gd name="T12" fmla="*/ 5 w 809"/>
              <a:gd name="T13" fmla="*/ 769 h 1053"/>
              <a:gd name="T14" fmla="*/ 40 w 809"/>
              <a:gd name="T15" fmla="*/ 916 h 1053"/>
              <a:gd name="T16" fmla="*/ 101 w 809"/>
              <a:gd name="T17" fmla="*/ 1053 h 1053"/>
              <a:gd name="T18" fmla="*/ 809 w 809"/>
              <a:gd name="T19" fmla="*/ 658 h 1053"/>
              <a:gd name="T20" fmla="*/ 332 w 809"/>
              <a:gd name="T21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9" h="1053">
                <a:moveTo>
                  <a:pt x="332" y="0"/>
                </a:moveTo>
                <a:lnTo>
                  <a:pt x="221" y="101"/>
                </a:lnTo>
                <a:lnTo>
                  <a:pt x="131" y="218"/>
                </a:lnTo>
                <a:lnTo>
                  <a:pt x="60" y="344"/>
                </a:lnTo>
                <a:lnTo>
                  <a:pt x="20" y="481"/>
                </a:lnTo>
                <a:lnTo>
                  <a:pt x="0" y="628"/>
                </a:lnTo>
                <a:lnTo>
                  <a:pt x="5" y="769"/>
                </a:lnTo>
                <a:lnTo>
                  <a:pt x="40" y="916"/>
                </a:lnTo>
                <a:lnTo>
                  <a:pt x="101" y="1053"/>
                </a:lnTo>
                <a:lnTo>
                  <a:pt x="809" y="658"/>
                </a:lnTo>
                <a:lnTo>
                  <a:pt x="332" y="0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7161606" y="2976563"/>
            <a:ext cx="2816933" cy="3024086"/>
          </a:xfrm>
          <a:custGeom>
            <a:avLst/>
            <a:gdLst>
              <a:gd name="T0" fmla="*/ 0 w 1523"/>
              <a:gd name="T1" fmla="*/ 1210 h 1635"/>
              <a:gd name="T2" fmla="*/ 0 w 1523"/>
              <a:gd name="T3" fmla="*/ 1210 h 1635"/>
              <a:gd name="T4" fmla="*/ 45 w 1523"/>
              <a:gd name="T5" fmla="*/ 1280 h 1635"/>
              <a:gd name="T6" fmla="*/ 90 w 1523"/>
              <a:gd name="T7" fmla="*/ 1346 h 1635"/>
              <a:gd name="T8" fmla="*/ 145 w 1523"/>
              <a:gd name="T9" fmla="*/ 1407 h 1635"/>
              <a:gd name="T10" fmla="*/ 206 w 1523"/>
              <a:gd name="T11" fmla="*/ 1458 h 1635"/>
              <a:gd name="T12" fmla="*/ 271 w 1523"/>
              <a:gd name="T13" fmla="*/ 1503 h 1635"/>
              <a:gd name="T14" fmla="*/ 336 w 1523"/>
              <a:gd name="T15" fmla="*/ 1544 h 1635"/>
              <a:gd name="T16" fmla="*/ 482 w 1523"/>
              <a:gd name="T17" fmla="*/ 1604 h 1635"/>
              <a:gd name="T18" fmla="*/ 638 w 1523"/>
              <a:gd name="T19" fmla="*/ 1630 h 1635"/>
              <a:gd name="T20" fmla="*/ 713 w 1523"/>
              <a:gd name="T21" fmla="*/ 1635 h 1635"/>
              <a:gd name="T22" fmla="*/ 794 w 1523"/>
              <a:gd name="T23" fmla="*/ 1630 h 1635"/>
              <a:gd name="T24" fmla="*/ 869 w 1523"/>
              <a:gd name="T25" fmla="*/ 1619 h 1635"/>
              <a:gd name="T26" fmla="*/ 950 w 1523"/>
              <a:gd name="T27" fmla="*/ 1599 h 1635"/>
              <a:gd name="T28" fmla="*/ 1025 w 1523"/>
              <a:gd name="T29" fmla="*/ 1569 h 1635"/>
              <a:gd name="T30" fmla="*/ 1101 w 1523"/>
              <a:gd name="T31" fmla="*/ 1533 h 1635"/>
              <a:gd name="T32" fmla="*/ 1171 w 1523"/>
              <a:gd name="T33" fmla="*/ 1488 h 1635"/>
              <a:gd name="T34" fmla="*/ 1236 w 1523"/>
              <a:gd name="T35" fmla="*/ 1442 h 1635"/>
              <a:gd name="T36" fmla="*/ 1297 w 1523"/>
              <a:gd name="T37" fmla="*/ 1387 h 1635"/>
              <a:gd name="T38" fmla="*/ 1347 w 1523"/>
              <a:gd name="T39" fmla="*/ 1326 h 1635"/>
              <a:gd name="T40" fmla="*/ 1392 w 1523"/>
              <a:gd name="T41" fmla="*/ 1260 h 1635"/>
              <a:gd name="T42" fmla="*/ 1432 w 1523"/>
              <a:gd name="T43" fmla="*/ 1194 h 1635"/>
              <a:gd name="T44" fmla="*/ 1493 w 1523"/>
              <a:gd name="T45" fmla="*/ 1048 h 1635"/>
              <a:gd name="T46" fmla="*/ 1518 w 1523"/>
              <a:gd name="T47" fmla="*/ 891 h 1635"/>
              <a:gd name="T48" fmla="*/ 1523 w 1523"/>
              <a:gd name="T49" fmla="*/ 815 h 1635"/>
              <a:gd name="T50" fmla="*/ 1518 w 1523"/>
              <a:gd name="T51" fmla="*/ 734 h 1635"/>
              <a:gd name="T52" fmla="*/ 1508 w 1523"/>
              <a:gd name="T53" fmla="*/ 658 h 1635"/>
              <a:gd name="T54" fmla="*/ 1488 w 1523"/>
              <a:gd name="T55" fmla="*/ 577 h 1635"/>
              <a:gd name="T56" fmla="*/ 1458 w 1523"/>
              <a:gd name="T57" fmla="*/ 501 h 1635"/>
              <a:gd name="T58" fmla="*/ 1422 w 1523"/>
              <a:gd name="T59" fmla="*/ 425 h 1635"/>
              <a:gd name="T60" fmla="*/ 1362 w 1523"/>
              <a:gd name="T61" fmla="*/ 329 h 1635"/>
              <a:gd name="T62" fmla="*/ 1292 w 1523"/>
              <a:gd name="T63" fmla="*/ 248 h 1635"/>
              <a:gd name="T64" fmla="*/ 1211 w 1523"/>
              <a:gd name="T65" fmla="*/ 177 h 1635"/>
              <a:gd name="T66" fmla="*/ 1126 w 1523"/>
              <a:gd name="T67" fmla="*/ 112 h 1635"/>
              <a:gd name="T68" fmla="*/ 1025 w 1523"/>
              <a:gd name="T69" fmla="*/ 66 h 1635"/>
              <a:gd name="T70" fmla="*/ 925 w 1523"/>
              <a:gd name="T71" fmla="*/ 31 h 1635"/>
              <a:gd name="T72" fmla="*/ 819 w 1523"/>
              <a:gd name="T73" fmla="*/ 5 h 1635"/>
              <a:gd name="T74" fmla="*/ 708 w 1523"/>
              <a:gd name="T75" fmla="*/ 0 h 1635"/>
              <a:gd name="T76" fmla="*/ 708 w 1523"/>
              <a:gd name="T77" fmla="*/ 815 h 1635"/>
              <a:gd name="T78" fmla="*/ 0 w 1523"/>
              <a:gd name="T79" fmla="*/ 121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23" h="1635">
                <a:moveTo>
                  <a:pt x="0" y="1210"/>
                </a:moveTo>
                <a:lnTo>
                  <a:pt x="0" y="1210"/>
                </a:lnTo>
                <a:lnTo>
                  <a:pt x="45" y="1280"/>
                </a:lnTo>
                <a:lnTo>
                  <a:pt x="90" y="1346"/>
                </a:lnTo>
                <a:lnTo>
                  <a:pt x="145" y="1407"/>
                </a:lnTo>
                <a:lnTo>
                  <a:pt x="206" y="1458"/>
                </a:lnTo>
                <a:lnTo>
                  <a:pt x="271" y="1503"/>
                </a:lnTo>
                <a:lnTo>
                  <a:pt x="336" y="1544"/>
                </a:lnTo>
                <a:lnTo>
                  <a:pt x="482" y="1604"/>
                </a:lnTo>
                <a:lnTo>
                  <a:pt x="638" y="1630"/>
                </a:lnTo>
                <a:lnTo>
                  <a:pt x="713" y="1635"/>
                </a:lnTo>
                <a:lnTo>
                  <a:pt x="794" y="1630"/>
                </a:lnTo>
                <a:lnTo>
                  <a:pt x="869" y="1619"/>
                </a:lnTo>
                <a:lnTo>
                  <a:pt x="950" y="1599"/>
                </a:lnTo>
                <a:lnTo>
                  <a:pt x="1025" y="1569"/>
                </a:lnTo>
                <a:lnTo>
                  <a:pt x="1101" y="1533"/>
                </a:lnTo>
                <a:lnTo>
                  <a:pt x="1171" y="1488"/>
                </a:lnTo>
                <a:lnTo>
                  <a:pt x="1236" y="1442"/>
                </a:lnTo>
                <a:lnTo>
                  <a:pt x="1297" y="1387"/>
                </a:lnTo>
                <a:lnTo>
                  <a:pt x="1347" y="1326"/>
                </a:lnTo>
                <a:lnTo>
                  <a:pt x="1392" y="1260"/>
                </a:lnTo>
                <a:lnTo>
                  <a:pt x="1432" y="1194"/>
                </a:lnTo>
                <a:lnTo>
                  <a:pt x="1493" y="1048"/>
                </a:lnTo>
                <a:lnTo>
                  <a:pt x="1518" y="891"/>
                </a:lnTo>
                <a:lnTo>
                  <a:pt x="1523" y="815"/>
                </a:lnTo>
                <a:lnTo>
                  <a:pt x="1518" y="734"/>
                </a:lnTo>
                <a:lnTo>
                  <a:pt x="1508" y="658"/>
                </a:lnTo>
                <a:lnTo>
                  <a:pt x="1488" y="577"/>
                </a:lnTo>
                <a:lnTo>
                  <a:pt x="1458" y="501"/>
                </a:lnTo>
                <a:lnTo>
                  <a:pt x="1422" y="425"/>
                </a:lnTo>
                <a:lnTo>
                  <a:pt x="1362" y="329"/>
                </a:lnTo>
                <a:lnTo>
                  <a:pt x="1292" y="248"/>
                </a:lnTo>
                <a:lnTo>
                  <a:pt x="1211" y="177"/>
                </a:lnTo>
                <a:lnTo>
                  <a:pt x="1126" y="112"/>
                </a:lnTo>
                <a:lnTo>
                  <a:pt x="1025" y="66"/>
                </a:lnTo>
                <a:lnTo>
                  <a:pt x="925" y="31"/>
                </a:lnTo>
                <a:lnTo>
                  <a:pt x="819" y="5"/>
                </a:lnTo>
                <a:lnTo>
                  <a:pt x="708" y="0"/>
                </a:lnTo>
                <a:lnTo>
                  <a:pt x="708" y="815"/>
                </a:lnTo>
                <a:lnTo>
                  <a:pt x="0" y="1210"/>
                </a:lnTo>
                <a:close/>
              </a:path>
            </a:pathLst>
          </a:custGeom>
          <a:noFill/>
          <a:ln w="7938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7001269" y="3225799"/>
            <a:ext cx="1496321" cy="1947623"/>
          </a:xfrm>
          <a:custGeom>
            <a:avLst/>
            <a:gdLst>
              <a:gd name="T0" fmla="*/ 332 w 809"/>
              <a:gd name="T1" fmla="*/ 0 h 1053"/>
              <a:gd name="T2" fmla="*/ 332 w 809"/>
              <a:gd name="T3" fmla="*/ 0 h 1053"/>
              <a:gd name="T4" fmla="*/ 221 w 809"/>
              <a:gd name="T5" fmla="*/ 101 h 1053"/>
              <a:gd name="T6" fmla="*/ 131 w 809"/>
              <a:gd name="T7" fmla="*/ 218 h 1053"/>
              <a:gd name="T8" fmla="*/ 60 w 809"/>
              <a:gd name="T9" fmla="*/ 344 h 1053"/>
              <a:gd name="T10" fmla="*/ 20 w 809"/>
              <a:gd name="T11" fmla="*/ 481 h 1053"/>
              <a:gd name="T12" fmla="*/ 0 w 809"/>
              <a:gd name="T13" fmla="*/ 628 h 1053"/>
              <a:gd name="T14" fmla="*/ 5 w 809"/>
              <a:gd name="T15" fmla="*/ 769 h 1053"/>
              <a:gd name="T16" fmla="*/ 40 w 809"/>
              <a:gd name="T17" fmla="*/ 916 h 1053"/>
              <a:gd name="T18" fmla="*/ 101 w 809"/>
              <a:gd name="T19" fmla="*/ 1053 h 1053"/>
              <a:gd name="T20" fmla="*/ 809 w 809"/>
              <a:gd name="T21" fmla="*/ 658 h 1053"/>
              <a:gd name="T22" fmla="*/ 332 w 809"/>
              <a:gd name="T23" fmla="*/ 0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09" h="1053">
                <a:moveTo>
                  <a:pt x="332" y="0"/>
                </a:moveTo>
                <a:lnTo>
                  <a:pt x="332" y="0"/>
                </a:lnTo>
                <a:lnTo>
                  <a:pt x="221" y="101"/>
                </a:lnTo>
                <a:lnTo>
                  <a:pt x="131" y="218"/>
                </a:lnTo>
                <a:lnTo>
                  <a:pt x="60" y="344"/>
                </a:lnTo>
                <a:lnTo>
                  <a:pt x="20" y="481"/>
                </a:lnTo>
                <a:lnTo>
                  <a:pt x="0" y="628"/>
                </a:lnTo>
                <a:lnTo>
                  <a:pt x="5" y="769"/>
                </a:lnTo>
                <a:lnTo>
                  <a:pt x="40" y="916"/>
                </a:lnTo>
                <a:lnTo>
                  <a:pt x="101" y="1053"/>
                </a:lnTo>
                <a:lnTo>
                  <a:pt x="809" y="658"/>
                </a:lnTo>
                <a:lnTo>
                  <a:pt x="332" y="0"/>
                </a:lnTo>
                <a:close/>
              </a:path>
            </a:pathLst>
          </a:custGeom>
          <a:noFill/>
          <a:ln w="7938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7573584" y="2967509"/>
            <a:ext cx="882256" cy="1507419"/>
          </a:xfrm>
          <a:custGeom>
            <a:avLst/>
            <a:gdLst>
              <a:gd name="T0" fmla="*/ 477 w 477"/>
              <a:gd name="T1" fmla="*/ 0 h 815"/>
              <a:gd name="T2" fmla="*/ 352 w 477"/>
              <a:gd name="T3" fmla="*/ 10 h 815"/>
              <a:gd name="T4" fmla="*/ 226 w 477"/>
              <a:gd name="T5" fmla="*/ 41 h 815"/>
              <a:gd name="T6" fmla="*/ 110 w 477"/>
              <a:gd name="T7" fmla="*/ 91 h 815"/>
              <a:gd name="T8" fmla="*/ 0 w 477"/>
              <a:gd name="T9" fmla="*/ 157 h 815"/>
              <a:gd name="T10" fmla="*/ 477 w 477"/>
              <a:gd name="T11" fmla="*/ 815 h 815"/>
              <a:gd name="T12" fmla="*/ 477 w 477"/>
              <a:gd name="T13" fmla="*/ 0 h 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7" h="815">
                <a:moveTo>
                  <a:pt x="477" y="0"/>
                </a:moveTo>
                <a:lnTo>
                  <a:pt x="352" y="10"/>
                </a:lnTo>
                <a:lnTo>
                  <a:pt x="226" y="41"/>
                </a:lnTo>
                <a:lnTo>
                  <a:pt x="110" y="91"/>
                </a:lnTo>
                <a:lnTo>
                  <a:pt x="0" y="157"/>
                </a:lnTo>
                <a:lnTo>
                  <a:pt x="477" y="815"/>
                </a:lnTo>
                <a:lnTo>
                  <a:pt x="477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528319" y="2976562"/>
            <a:ext cx="882256" cy="1507419"/>
          </a:xfrm>
          <a:custGeom>
            <a:avLst/>
            <a:gdLst>
              <a:gd name="T0" fmla="*/ 477 w 477"/>
              <a:gd name="T1" fmla="*/ 0 h 815"/>
              <a:gd name="T2" fmla="*/ 477 w 477"/>
              <a:gd name="T3" fmla="*/ 0 h 815"/>
              <a:gd name="T4" fmla="*/ 352 w 477"/>
              <a:gd name="T5" fmla="*/ 10 h 815"/>
              <a:gd name="T6" fmla="*/ 226 w 477"/>
              <a:gd name="T7" fmla="*/ 41 h 815"/>
              <a:gd name="T8" fmla="*/ 110 w 477"/>
              <a:gd name="T9" fmla="*/ 91 h 815"/>
              <a:gd name="T10" fmla="*/ 0 w 477"/>
              <a:gd name="T11" fmla="*/ 157 h 815"/>
              <a:gd name="T12" fmla="*/ 477 w 477"/>
              <a:gd name="T13" fmla="*/ 815 h 815"/>
              <a:gd name="T14" fmla="*/ 477 w 477"/>
              <a:gd name="T15" fmla="*/ 0 h 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7" h="815">
                <a:moveTo>
                  <a:pt x="477" y="0"/>
                </a:moveTo>
                <a:lnTo>
                  <a:pt x="477" y="0"/>
                </a:lnTo>
                <a:lnTo>
                  <a:pt x="352" y="10"/>
                </a:lnTo>
                <a:lnTo>
                  <a:pt x="226" y="41"/>
                </a:lnTo>
                <a:lnTo>
                  <a:pt x="110" y="91"/>
                </a:lnTo>
                <a:lnTo>
                  <a:pt x="0" y="157"/>
                </a:lnTo>
                <a:lnTo>
                  <a:pt x="477" y="815"/>
                </a:lnTo>
                <a:lnTo>
                  <a:pt x="477" y="0"/>
                </a:lnTo>
                <a:close/>
              </a:path>
            </a:pathLst>
          </a:custGeom>
          <a:noFill/>
          <a:ln w="7938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520506" y="4410075"/>
            <a:ext cx="118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6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617344" y="4410075"/>
            <a:ext cx="118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7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712594" y="4410075"/>
            <a:ext cx="2367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%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802956" y="3294063"/>
            <a:ext cx="118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1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898206" y="3294063"/>
            <a:ext cx="118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0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993456" y="3294063"/>
            <a:ext cx="2367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%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480694" y="4021138"/>
            <a:ext cx="510488" cy="384716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507681" y="4089400"/>
            <a:ext cx="118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2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602931" y="4089400"/>
            <a:ext cx="118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3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698181" y="4089400"/>
            <a:ext cx="2367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%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642619" y="2324100"/>
            <a:ext cx="18458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ea typeface="ＭＳ Ｐゴシック" panose="020B0600070205080204" pitchFamily="34" charset="-128"/>
              </a:rPr>
              <a:t>Women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259656" y="3506788"/>
            <a:ext cx="355122" cy="35512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en-US" sz="1400">
              <a:latin typeface="Helvetica" panose="020B0604020202020204" pitchFamily="34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259656" y="4878388"/>
            <a:ext cx="355122" cy="355122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endParaRPr lang="en-US" sz="10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259656" y="4116388"/>
            <a:ext cx="355122" cy="355122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en-US" sz="1400">
              <a:latin typeface="Helvetica" panose="020B0604020202020204" pitchFamily="34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4716856" y="3430588"/>
            <a:ext cx="17275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tx2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Normal (55%)</a:t>
            </a:r>
            <a:endParaRPr lang="en-US" sz="1600" b="1">
              <a:solidFill>
                <a:srgbClr val="0033CC"/>
              </a:solidFill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4716856" y="4116388"/>
            <a:ext cx="19513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Mildly Reduced</a:t>
            </a:r>
          </a:p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(45% - 54%)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4716855" y="4802187"/>
            <a:ext cx="28409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FF3300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rPr>
              <a:t>Moderately (30-44%) or severely reduced (&lt; 30%)</a:t>
            </a: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5631256" y="6438900"/>
            <a:ext cx="47349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>
                <a:latin typeface="Helvetica" panose="020B0604020202020204" pitchFamily="34" charset="0"/>
                <a:ea typeface="ＭＳ Ｐゴシック" panose="020B0600070205080204" pitchFamily="34" charset="-128"/>
              </a:rPr>
              <a:t>Kitzman, </a:t>
            </a:r>
            <a:r>
              <a:rPr lang="en-US" sz="1400" i="1">
                <a:latin typeface="Helvetica" panose="020B0604020202020204" pitchFamily="34" charset="0"/>
                <a:ea typeface="ＭＳ Ｐゴシック" panose="020B0600070205080204" pitchFamily="34" charset="-128"/>
              </a:rPr>
              <a:t>et. al.</a:t>
            </a:r>
            <a:r>
              <a:rPr lang="en-US" sz="1400">
                <a:latin typeface="Helvetica" panose="020B0604020202020204" pitchFamily="34" charset="0"/>
                <a:ea typeface="ＭＳ Ｐゴシック" panose="020B0600070205080204" pitchFamily="34" charset="-128"/>
              </a:rPr>
              <a:t>Am. J. Cardiol. 87:413-419 (2001)</a:t>
            </a:r>
            <a:endParaRPr lang="en-US" sz="1400">
              <a:solidFill>
                <a:schemeClr val="bg1"/>
              </a:solidFill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2675416" y="2889079"/>
            <a:ext cx="1507420" cy="2855774"/>
          </a:xfrm>
          <a:custGeom>
            <a:avLst/>
            <a:gdLst>
              <a:gd name="T0" fmla="*/ 398 w 815"/>
              <a:gd name="T1" fmla="*/ 1544 h 1544"/>
              <a:gd name="T2" fmla="*/ 468 w 815"/>
              <a:gd name="T3" fmla="*/ 1498 h 1544"/>
              <a:gd name="T4" fmla="*/ 528 w 815"/>
              <a:gd name="T5" fmla="*/ 1447 h 1544"/>
              <a:gd name="T6" fmla="*/ 589 w 815"/>
              <a:gd name="T7" fmla="*/ 1391 h 1544"/>
              <a:gd name="T8" fmla="*/ 639 w 815"/>
              <a:gd name="T9" fmla="*/ 1330 h 1544"/>
              <a:gd name="T10" fmla="*/ 684 w 815"/>
              <a:gd name="T11" fmla="*/ 1269 h 1544"/>
              <a:gd name="T12" fmla="*/ 724 w 815"/>
              <a:gd name="T13" fmla="*/ 1197 h 1544"/>
              <a:gd name="T14" fmla="*/ 785 w 815"/>
              <a:gd name="T15" fmla="*/ 1050 h 1544"/>
              <a:gd name="T16" fmla="*/ 810 w 815"/>
              <a:gd name="T17" fmla="*/ 897 h 1544"/>
              <a:gd name="T18" fmla="*/ 815 w 815"/>
              <a:gd name="T19" fmla="*/ 815 h 1544"/>
              <a:gd name="T20" fmla="*/ 810 w 815"/>
              <a:gd name="T21" fmla="*/ 739 h 1544"/>
              <a:gd name="T22" fmla="*/ 800 w 815"/>
              <a:gd name="T23" fmla="*/ 657 h 1544"/>
              <a:gd name="T24" fmla="*/ 780 w 815"/>
              <a:gd name="T25" fmla="*/ 581 h 1544"/>
              <a:gd name="T26" fmla="*/ 750 w 815"/>
              <a:gd name="T27" fmla="*/ 499 h 1544"/>
              <a:gd name="T28" fmla="*/ 714 w 815"/>
              <a:gd name="T29" fmla="*/ 423 h 1544"/>
              <a:gd name="T30" fmla="*/ 654 w 815"/>
              <a:gd name="T31" fmla="*/ 331 h 1544"/>
              <a:gd name="T32" fmla="*/ 584 w 815"/>
              <a:gd name="T33" fmla="*/ 250 h 1544"/>
              <a:gd name="T34" fmla="*/ 503 w 815"/>
              <a:gd name="T35" fmla="*/ 173 h 1544"/>
              <a:gd name="T36" fmla="*/ 413 w 815"/>
              <a:gd name="T37" fmla="*/ 112 h 1544"/>
              <a:gd name="T38" fmla="*/ 317 w 815"/>
              <a:gd name="T39" fmla="*/ 66 h 1544"/>
              <a:gd name="T40" fmla="*/ 217 w 815"/>
              <a:gd name="T41" fmla="*/ 31 h 1544"/>
              <a:gd name="T42" fmla="*/ 111 w 815"/>
              <a:gd name="T43" fmla="*/ 5 h 1544"/>
              <a:gd name="T44" fmla="*/ 0 w 815"/>
              <a:gd name="T45" fmla="*/ 0 h 1544"/>
              <a:gd name="T46" fmla="*/ 0 w 815"/>
              <a:gd name="T47" fmla="*/ 820 h 1544"/>
              <a:gd name="T48" fmla="*/ 398 w 815"/>
              <a:gd name="T49" fmla="*/ 1544 h 1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15" h="1544">
                <a:moveTo>
                  <a:pt x="398" y="1544"/>
                </a:moveTo>
                <a:lnTo>
                  <a:pt x="468" y="1498"/>
                </a:lnTo>
                <a:lnTo>
                  <a:pt x="528" y="1447"/>
                </a:lnTo>
                <a:lnTo>
                  <a:pt x="589" y="1391"/>
                </a:lnTo>
                <a:lnTo>
                  <a:pt x="639" y="1330"/>
                </a:lnTo>
                <a:lnTo>
                  <a:pt x="684" y="1269"/>
                </a:lnTo>
                <a:lnTo>
                  <a:pt x="724" y="1197"/>
                </a:lnTo>
                <a:lnTo>
                  <a:pt x="785" y="1050"/>
                </a:lnTo>
                <a:lnTo>
                  <a:pt x="810" y="897"/>
                </a:lnTo>
                <a:lnTo>
                  <a:pt x="815" y="815"/>
                </a:lnTo>
                <a:lnTo>
                  <a:pt x="810" y="739"/>
                </a:lnTo>
                <a:lnTo>
                  <a:pt x="800" y="657"/>
                </a:lnTo>
                <a:lnTo>
                  <a:pt x="780" y="581"/>
                </a:lnTo>
                <a:lnTo>
                  <a:pt x="750" y="499"/>
                </a:lnTo>
                <a:lnTo>
                  <a:pt x="714" y="423"/>
                </a:lnTo>
                <a:lnTo>
                  <a:pt x="654" y="331"/>
                </a:lnTo>
                <a:lnTo>
                  <a:pt x="584" y="250"/>
                </a:lnTo>
                <a:lnTo>
                  <a:pt x="503" y="173"/>
                </a:lnTo>
                <a:lnTo>
                  <a:pt x="413" y="112"/>
                </a:lnTo>
                <a:lnTo>
                  <a:pt x="317" y="66"/>
                </a:lnTo>
                <a:lnTo>
                  <a:pt x="217" y="31"/>
                </a:lnTo>
                <a:lnTo>
                  <a:pt x="111" y="5"/>
                </a:lnTo>
                <a:lnTo>
                  <a:pt x="0" y="0"/>
                </a:lnTo>
                <a:lnTo>
                  <a:pt x="0" y="820"/>
                </a:lnTo>
                <a:lnTo>
                  <a:pt x="398" y="154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297381" y="4399058"/>
            <a:ext cx="2130733" cy="1527765"/>
          </a:xfrm>
          <a:custGeom>
            <a:avLst/>
            <a:gdLst>
              <a:gd name="T0" fmla="*/ 0 w 1152"/>
              <a:gd name="T1" fmla="*/ 306 h 826"/>
              <a:gd name="T2" fmla="*/ 36 w 1152"/>
              <a:gd name="T3" fmla="*/ 382 h 826"/>
              <a:gd name="T4" fmla="*/ 81 w 1152"/>
              <a:gd name="T5" fmla="*/ 454 h 826"/>
              <a:gd name="T6" fmla="*/ 126 w 1152"/>
              <a:gd name="T7" fmla="*/ 520 h 826"/>
              <a:gd name="T8" fmla="*/ 176 w 1152"/>
              <a:gd name="T9" fmla="*/ 581 h 826"/>
              <a:gd name="T10" fmla="*/ 237 w 1152"/>
              <a:gd name="T11" fmla="*/ 637 h 826"/>
              <a:gd name="T12" fmla="*/ 297 w 1152"/>
              <a:gd name="T13" fmla="*/ 683 h 826"/>
              <a:gd name="T14" fmla="*/ 438 w 1152"/>
              <a:gd name="T15" fmla="*/ 759 h 826"/>
              <a:gd name="T16" fmla="*/ 584 w 1152"/>
              <a:gd name="T17" fmla="*/ 805 h 826"/>
              <a:gd name="T18" fmla="*/ 659 w 1152"/>
              <a:gd name="T19" fmla="*/ 821 h 826"/>
              <a:gd name="T20" fmla="*/ 739 w 1152"/>
              <a:gd name="T21" fmla="*/ 826 h 826"/>
              <a:gd name="T22" fmla="*/ 820 w 1152"/>
              <a:gd name="T23" fmla="*/ 826 h 826"/>
              <a:gd name="T24" fmla="*/ 900 w 1152"/>
              <a:gd name="T25" fmla="*/ 816 h 826"/>
              <a:gd name="T26" fmla="*/ 981 w 1152"/>
              <a:gd name="T27" fmla="*/ 795 h 826"/>
              <a:gd name="T28" fmla="*/ 1056 w 1152"/>
              <a:gd name="T29" fmla="*/ 770 h 826"/>
              <a:gd name="T30" fmla="*/ 1152 w 1152"/>
              <a:gd name="T31" fmla="*/ 724 h 826"/>
              <a:gd name="T32" fmla="*/ 754 w 1152"/>
              <a:gd name="T33" fmla="*/ 0 h 826"/>
              <a:gd name="T34" fmla="*/ 0 w 1152"/>
              <a:gd name="T35" fmla="*/ 306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52" h="826">
                <a:moveTo>
                  <a:pt x="0" y="306"/>
                </a:moveTo>
                <a:lnTo>
                  <a:pt x="36" y="382"/>
                </a:lnTo>
                <a:lnTo>
                  <a:pt x="81" y="454"/>
                </a:lnTo>
                <a:lnTo>
                  <a:pt x="126" y="520"/>
                </a:lnTo>
                <a:lnTo>
                  <a:pt x="176" y="581"/>
                </a:lnTo>
                <a:lnTo>
                  <a:pt x="237" y="637"/>
                </a:lnTo>
                <a:lnTo>
                  <a:pt x="297" y="683"/>
                </a:lnTo>
                <a:lnTo>
                  <a:pt x="438" y="759"/>
                </a:lnTo>
                <a:lnTo>
                  <a:pt x="584" y="805"/>
                </a:lnTo>
                <a:lnTo>
                  <a:pt x="659" y="821"/>
                </a:lnTo>
                <a:lnTo>
                  <a:pt x="739" y="826"/>
                </a:lnTo>
                <a:lnTo>
                  <a:pt x="820" y="826"/>
                </a:lnTo>
                <a:lnTo>
                  <a:pt x="900" y="816"/>
                </a:lnTo>
                <a:lnTo>
                  <a:pt x="981" y="795"/>
                </a:lnTo>
                <a:lnTo>
                  <a:pt x="1056" y="770"/>
                </a:lnTo>
                <a:lnTo>
                  <a:pt x="1152" y="724"/>
                </a:lnTo>
                <a:lnTo>
                  <a:pt x="754" y="0"/>
                </a:lnTo>
                <a:lnTo>
                  <a:pt x="0" y="306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2494356" y="2916238"/>
            <a:ext cx="1507420" cy="2855774"/>
          </a:xfrm>
          <a:custGeom>
            <a:avLst/>
            <a:gdLst>
              <a:gd name="T0" fmla="*/ 398 w 815"/>
              <a:gd name="T1" fmla="*/ 1544 h 1544"/>
              <a:gd name="T2" fmla="*/ 398 w 815"/>
              <a:gd name="T3" fmla="*/ 1544 h 1544"/>
              <a:gd name="T4" fmla="*/ 468 w 815"/>
              <a:gd name="T5" fmla="*/ 1498 h 1544"/>
              <a:gd name="T6" fmla="*/ 528 w 815"/>
              <a:gd name="T7" fmla="*/ 1447 h 1544"/>
              <a:gd name="T8" fmla="*/ 589 w 815"/>
              <a:gd name="T9" fmla="*/ 1391 h 1544"/>
              <a:gd name="T10" fmla="*/ 639 w 815"/>
              <a:gd name="T11" fmla="*/ 1330 h 1544"/>
              <a:gd name="T12" fmla="*/ 684 w 815"/>
              <a:gd name="T13" fmla="*/ 1269 h 1544"/>
              <a:gd name="T14" fmla="*/ 724 w 815"/>
              <a:gd name="T15" fmla="*/ 1197 h 1544"/>
              <a:gd name="T16" fmla="*/ 785 w 815"/>
              <a:gd name="T17" fmla="*/ 1050 h 1544"/>
              <a:gd name="T18" fmla="*/ 810 w 815"/>
              <a:gd name="T19" fmla="*/ 897 h 1544"/>
              <a:gd name="T20" fmla="*/ 815 w 815"/>
              <a:gd name="T21" fmla="*/ 815 h 1544"/>
              <a:gd name="T22" fmla="*/ 810 w 815"/>
              <a:gd name="T23" fmla="*/ 739 h 1544"/>
              <a:gd name="T24" fmla="*/ 800 w 815"/>
              <a:gd name="T25" fmla="*/ 657 h 1544"/>
              <a:gd name="T26" fmla="*/ 780 w 815"/>
              <a:gd name="T27" fmla="*/ 581 h 1544"/>
              <a:gd name="T28" fmla="*/ 750 w 815"/>
              <a:gd name="T29" fmla="*/ 499 h 1544"/>
              <a:gd name="T30" fmla="*/ 714 w 815"/>
              <a:gd name="T31" fmla="*/ 423 h 1544"/>
              <a:gd name="T32" fmla="*/ 654 w 815"/>
              <a:gd name="T33" fmla="*/ 331 h 1544"/>
              <a:gd name="T34" fmla="*/ 584 w 815"/>
              <a:gd name="T35" fmla="*/ 250 h 1544"/>
              <a:gd name="T36" fmla="*/ 503 w 815"/>
              <a:gd name="T37" fmla="*/ 173 h 1544"/>
              <a:gd name="T38" fmla="*/ 413 w 815"/>
              <a:gd name="T39" fmla="*/ 112 h 1544"/>
              <a:gd name="T40" fmla="*/ 317 w 815"/>
              <a:gd name="T41" fmla="*/ 66 h 1544"/>
              <a:gd name="T42" fmla="*/ 217 w 815"/>
              <a:gd name="T43" fmla="*/ 31 h 1544"/>
              <a:gd name="T44" fmla="*/ 111 w 815"/>
              <a:gd name="T45" fmla="*/ 5 h 1544"/>
              <a:gd name="T46" fmla="*/ 0 w 815"/>
              <a:gd name="T47" fmla="*/ 0 h 1544"/>
              <a:gd name="T48" fmla="*/ 0 w 815"/>
              <a:gd name="T49" fmla="*/ 820 h 1544"/>
              <a:gd name="T50" fmla="*/ 398 w 815"/>
              <a:gd name="T51" fmla="*/ 1544 h 1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15" h="1544">
                <a:moveTo>
                  <a:pt x="398" y="1544"/>
                </a:moveTo>
                <a:lnTo>
                  <a:pt x="398" y="1544"/>
                </a:lnTo>
                <a:lnTo>
                  <a:pt x="468" y="1498"/>
                </a:lnTo>
                <a:lnTo>
                  <a:pt x="528" y="1447"/>
                </a:lnTo>
                <a:lnTo>
                  <a:pt x="589" y="1391"/>
                </a:lnTo>
                <a:lnTo>
                  <a:pt x="639" y="1330"/>
                </a:lnTo>
                <a:lnTo>
                  <a:pt x="684" y="1269"/>
                </a:lnTo>
                <a:lnTo>
                  <a:pt x="724" y="1197"/>
                </a:lnTo>
                <a:lnTo>
                  <a:pt x="785" y="1050"/>
                </a:lnTo>
                <a:lnTo>
                  <a:pt x="810" y="897"/>
                </a:lnTo>
                <a:lnTo>
                  <a:pt x="815" y="815"/>
                </a:lnTo>
                <a:lnTo>
                  <a:pt x="810" y="739"/>
                </a:lnTo>
                <a:lnTo>
                  <a:pt x="800" y="657"/>
                </a:lnTo>
                <a:lnTo>
                  <a:pt x="780" y="581"/>
                </a:lnTo>
                <a:lnTo>
                  <a:pt x="750" y="499"/>
                </a:lnTo>
                <a:lnTo>
                  <a:pt x="714" y="423"/>
                </a:lnTo>
                <a:lnTo>
                  <a:pt x="654" y="331"/>
                </a:lnTo>
                <a:lnTo>
                  <a:pt x="584" y="250"/>
                </a:lnTo>
                <a:lnTo>
                  <a:pt x="503" y="173"/>
                </a:lnTo>
                <a:lnTo>
                  <a:pt x="413" y="112"/>
                </a:lnTo>
                <a:lnTo>
                  <a:pt x="317" y="66"/>
                </a:lnTo>
                <a:lnTo>
                  <a:pt x="217" y="31"/>
                </a:lnTo>
                <a:lnTo>
                  <a:pt x="111" y="5"/>
                </a:lnTo>
                <a:lnTo>
                  <a:pt x="0" y="0"/>
                </a:lnTo>
                <a:lnTo>
                  <a:pt x="0" y="820"/>
                </a:lnTo>
                <a:lnTo>
                  <a:pt x="398" y="1544"/>
                </a:lnTo>
                <a:close/>
              </a:path>
            </a:pathLst>
          </a:custGeom>
          <a:noFill/>
          <a:ln w="7938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297380" y="4217988"/>
            <a:ext cx="2130733" cy="1527765"/>
          </a:xfrm>
          <a:custGeom>
            <a:avLst/>
            <a:gdLst>
              <a:gd name="T0" fmla="*/ 0 w 1152"/>
              <a:gd name="T1" fmla="*/ 306 h 826"/>
              <a:gd name="T2" fmla="*/ 0 w 1152"/>
              <a:gd name="T3" fmla="*/ 306 h 826"/>
              <a:gd name="T4" fmla="*/ 36 w 1152"/>
              <a:gd name="T5" fmla="*/ 382 h 826"/>
              <a:gd name="T6" fmla="*/ 81 w 1152"/>
              <a:gd name="T7" fmla="*/ 454 h 826"/>
              <a:gd name="T8" fmla="*/ 126 w 1152"/>
              <a:gd name="T9" fmla="*/ 520 h 826"/>
              <a:gd name="T10" fmla="*/ 176 w 1152"/>
              <a:gd name="T11" fmla="*/ 581 h 826"/>
              <a:gd name="T12" fmla="*/ 237 w 1152"/>
              <a:gd name="T13" fmla="*/ 637 h 826"/>
              <a:gd name="T14" fmla="*/ 297 w 1152"/>
              <a:gd name="T15" fmla="*/ 683 h 826"/>
              <a:gd name="T16" fmla="*/ 438 w 1152"/>
              <a:gd name="T17" fmla="*/ 759 h 826"/>
              <a:gd name="T18" fmla="*/ 584 w 1152"/>
              <a:gd name="T19" fmla="*/ 805 h 826"/>
              <a:gd name="T20" fmla="*/ 659 w 1152"/>
              <a:gd name="T21" fmla="*/ 821 h 826"/>
              <a:gd name="T22" fmla="*/ 739 w 1152"/>
              <a:gd name="T23" fmla="*/ 826 h 826"/>
              <a:gd name="T24" fmla="*/ 820 w 1152"/>
              <a:gd name="T25" fmla="*/ 826 h 826"/>
              <a:gd name="T26" fmla="*/ 900 w 1152"/>
              <a:gd name="T27" fmla="*/ 816 h 826"/>
              <a:gd name="T28" fmla="*/ 981 w 1152"/>
              <a:gd name="T29" fmla="*/ 795 h 826"/>
              <a:gd name="T30" fmla="*/ 1056 w 1152"/>
              <a:gd name="T31" fmla="*/ 770 h 826"/>
              <a:gd name="T32" fmla="*/ 1152 w 1152"/>
              <a:gd name="T33" fmla="*/ 724 h 826"/>
              <a:gd name="T34" fmla="*/ 754 w 1152"/>
              <a:gd name="T35" fmla="*/ 0 h 826"/>
              <a:gd name="T36" fmla="*/ 0 w 1152"/>
              <a:gd name="T37" fmla="*/ 306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52" h="826">
                <a:moveTo>
                  <a:pt x="0" y="306"/>
                </a:moveTo>
                <a:lnTo>
                  <a:pt x="0" y="306"/>
                </a:lnTo>
                <a:lnTo>
                  <a:pt x="36" y="382"/>
                </a:lnTo>
                <a:lnTo>
                  <a:pt x="81" y="454"/>
                </a:lnTo>
                <a:lnTo>
                  <a:pt x="126" y="520"/>
                </a:lnTo>
                <a:lnTo>
                  <a:pt x="176" y="581"/>
                </a:lnTo>
                <a:lnTo>
                  <a:pt x="237" y="637"/>
                </a:lnTo>
                <a:lnTo>
                  <a:pt x="297" y="683"/>
                </a:lnTo>
                <a:lnTo>
                  <a:pt x="438" y="759"/>
                </a:lnTo>
                <a:lnTo>
                  <a:pt x="584" y="805"/>
                </a:lnTo>
                <a:lnTo>
                  <a:pt x="659" y="821"/>
                </a:lnTo>
                <a:lnTo>
                  <a:pt x="739" y="826"/>
                </a:lnTo>
                <a:lnTo>
                  <a:pt x="820" y="826"/>
                </a:lnTo>
                <a:lnTo>
                  <a:pt x="900" y="816"/>
                </a:lnTo>
                <a:lnTo>
                  <a:pt x="981" y="795"/>
                </a:lnTo>
                <a:lnTo>
                  <a:pt x="1056" y="770"/>
                </a:lnTo>
                <a:lnTo>
                  <a:pt x="1152" y="724"/>
                </a:lnTo>
                <a:lnTo>
                  <a:pt x="754" y="0"/>
                </a:lnTo>
                <a:lnTo>
                  <a:pt x="0" y="306"/>
                </a:lnTo>
                <a:close/>
              </a:path>
            </a:pathLst>
          </a:custGeom>
          <a:noFill/>
          <a:ln w="7938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182910" y="2898132"/>
            <a:ext cx="1496321" cy="2082643"/>
          </a:xfrm>
          <a:custGeom>
            <a:avLst/>
            <a:gdLst>
              <a:gd name="T0" fmla="*/ 809 w 809"/>
              <a:gd name="T1" fmla="*/ 0 h 1126"/>
              <a:gd name="T2" fmla="*/ 724 w 809"/>
              <a:gd name="T3" fmla="*/ 5 h 1126"/>
              <a:gd name="T4" fmla="*/ 644 w 809"/>
              <a:gd name="T5" fmla="*/ 15 h 1126"/>
              <a:gd name="T6" fmla="*/ 568 w 809"/>
              <a:gd name="T7" fmla="*/ 36 h 1126"/>
              <a:gd name="T8" fmla="*/ 493 w 809"/>
              <a:gd name="T9" fmla="*/ 66 h 1126"/>
              <a:gd name="T10" fmla="*/ 422 w 809"/>
              <a:gd name="T11" fmla="*/ 102 h 1126"/>
              <a:gd name="T12" fmla="*/ 357 w 809"/>
              <a:gd name="T13" fmla="*/ 143 h 1126"/>
              <a:gd name="T14" fmla="*/ 236 w 809"/>
              <a:gd name="T15" fmla="*/ 245 h 1126"/>
              <a:gd name="T16" fmla="*/ 136 w 809"/>
              <a:gd name="T17" fmla="*/ 367 h 1126"/>
              <a:gd name="T18" fmla="*/ 96 w 809"/>
              <a:gd name="T19" fmla="*/ 433 h 1126"/>
              <a:gd name="T20" fmla="*/ 60 w 809"/>
              <a:gd name="T21" fmla="*/ 504 h 1126"/>
              <a:gd name="T22" fmla="*/ 35 w 809"/>
              <a:gd name="T23" fmla="*/ 581 h 1126"/>
              <a:gd name="T24" fmla="*/ 15 w 809"/>
              <a:gd name="T25" fmla="*/ 657 h 1126"/>
              <a:gd name="T26" fmla="*/ 5 w 809"/>
              <a:gd name="T27" fmla="*/ 739 h 1126"/>
              <a:gd name="T28" fmla="*/ 0 w 809"/>
              <a:gd name="T29" fmla="*/ 825 h 1126"/>
              <a:gd name="T30" fmla="*/ 15 w 809"/>
              <a:gd name="T31" fmla="*/ 978 h 1126"/>
              <a:gd name="T32" fmla="*/ 55 w 809"/>
              <a:gd name="T33" fmla="*/ 1126 h 1126"/>
              <a:gd name="T34" fmla="*/ 809 w 809"/>
              <a:gd name="T35" fmla="*/ 820 h 1126"/>
              <a:gd name="T36" fmla="*/ 809 w 809"/>
              <a:gd name="T37" fmla="*/ 0 h 1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09" h="1126">
                <a:moveTo>
                  <a:pt x="809" y="0"/>
                </a:moveTo>
                <a:lnTo>
                  <a:pt x="724" y="5"/>
                </a:lnTo>
                <a:lnTo>
                  <a:pt x="644" y="15"/>
                </a:lnTo>
                <a:lnTo>
                  <a:pt x="568" y="36"/>
                </a:lnTo>
                <a:lnTo>
                  <a:pt x="493" y="66"/>
                </a:lnTo>
                <a:lnTo>
                  <a:pt x="422" y="102"/>
                </a:lnTo>
                <a:lnTo>
                  <a:pt x="357" y="143"/>
                </a:lnTo>
                <a:lnTo>
                  <a:pt x="236" y="245"/>
                </a:lnTo>
                <a:lnTo>
                  <a:pt x="136" y="367"/>
                </a:lnTo>
                <a:lnTo>
                  <a:pt x="96" y="433"/>
                </a:lnTo>
                <a:lnTo>
                  <a:pt x="60" y="504"/>
                </a:lnTo>
                <a:lnTo>
                  <a:pt x="35" y="581"/>
                </a:lnTo>
                <a:lnTo>
                  <a:pt x="15" y="657"/>
                </a:lnTo>
                <a:lnTo>
                  <a:pt x="5" y="739"/>
                </a:lnTo>
                <a:lnTo>
                  <a:pt x="0" y="825"/>
                </a:lnTo>
                <a:lnTo>
                  <a:pt x="15" y="978"/>
                </a:lnTo>
                <a:lnTo>
                  <a:pt x="55" y="1126"/>
                </a:lnTo>
                <a:lnTo>
                  <a:pt x="809" y="820"/>
                </a:lnTo>
                <a:lnTo>
                  <a:pt x="809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210069" y="2916238"/>
            <a:ext cx="1496321" cy="2082643"/>
          </a:xfrm>
          <a:custGeom>
            <a:avLst/>
            <a:gdLst>
              <a:gd name="T0" fmla="*/ 809 w 809"/>
              <a:gd name="T1" fmla="*/ 0 h 1126"/>
              <a:gd name="T2" fmla="*/ 809 w 809"/>
              <a:gd name="T3" fmla="*/ 0 h 1126"/>
              <a:gd name="T4" fmla="*/ 724 w 809"/>
              <a:gd name="T5" fmla="*/ 5 h 1126"/>
              <a:gd name="T6" fmla="*/ 644 w 809"/>
              <a:gd name="T7" fmla="*/ 15 h 1126"/>
              <a:gd name="T8" fmla="*/ 568 w 809"/>
              <a:gd name="T9" fmla="*/ 36 h 1126"/>
              <a:gd name="T10" fmla="*/ 493 w 809"/>
              <a:gd name="T11" fmla="*/ 66 h 1126"/>
              <a:gd name="T12" fmla="*/ 422 w 809"/>
              <a:gd name="T13" fmla="*/ 102 h 1126"/>
              <a:gd name="T14" fmla="*/ 357 w 809"/>
              <a:gd name="T15" fmla="*/ 143 h 1126"/>
              <a:gd name="T16" fmla="*/ 236 w 809"/>
              <a:gd name="T17" fmla="*/ 245 h 1126"/>
              <a:gd name="T18" fmla="*/ 136 w 809"/>
              <a:gd name="T19" fmla="*/ 367 h 1126"/>
              <a:gd name="T20" fmla="*/ 96 w 809"/>
              <a:gd name="T21" fmla="*/ 433 h 1126"/>
              <a:gd name="T22" fmla="*/ 60 w 809"/>
              <a:gd name="T23" fmla="*/ 504 h 1126"/>
              <a:gd name="T24" fmla="*/ 35 w 809"/>
              <a:gd name="T25" fmla="*/ 581 h 1126"/>
              <a:gd name="T26" fmla="*/ 15 w 809"/>
              <a:gd name="T27" fmla="*/ 657 h 1126"/>
              <a:gd name="T28" fmla="*/ 5 w 809"/>
              <a:gd name="T29" fmla="*/ 739 h 1126"/>
              <a:gd name="T30" fmla="*/ 0 w 809"/>
              <a:gd name="T31" fmla="*/ 825 h 1126"/>
              <a:gd name="T32" fmla="*/ 15 w 809"/>
              <a:gd name="T33" fmla="*/ 978 h 1126"/>
              <a:gd name="T34" fmla="*/ 55 w 809"/>
              <a:gd name="T35" fmla="*/ 1126 h 1126"/>
              <a:gd name="T36" fmla="*/ 809 w 809"/>
              <a:gd name="T37" fmla="*/ 820 h 1126"/>
              <a:gd name="T38" fmla="*/ 809 w 809"/>
              <a:gd name="T39" fmla="*/ 0 h 1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09" h="1126">
                <a:moveTo>
                  <a:pt x="809" y="0"/>
                </a:moveTo>
                <a:lnTo>
                  <a:pt x="809" y="0"/>
                </a:lnTo>
                <a:lnTo>
                  <a:pt x="724" y="5"/>
                </a:lnTo>
                <a:lnTo>
                  <a:pt x="644" y="15"/>
                </a:lnTo>
                <a:lnTo>
                  <a:pt x="568" y="36"/>
                </a:lnTo>
                <a:lnTo>
                  <a:pt x="493" y="66"/>
                </a:lnTo>
                <a:lnTo>
                  <a:pt x="422" y="102"/>
                </a:lnTo>
                <a:lnTo>
                  <a:pt x="357" y="143"/>
                </a:lnTo>
                <a:lnTo>
                  <a:pt x="236" y="245"/>
                </a:lnTo>
                <a:lnTo>
                  <a:pt x="136" y="367"/>
                </a:lnTo>
                <a:lnTo>
                  <a:pt x="96" y="433"/>
                </a:lnTo>
                <a:lnTo>
                  <a:pt x="60" y="504"/>
                </a:lnTo>
                <a:lnTo>
                  <a:pt x="35" y="581"/>
                </a:lnTo>
                <a:lnTo>
                  <a:pt x="15" y="657"/>
                </a:lnTo>
                <a:lnTo>
                  <a:pt x="5" y="739"/>
                </a:lnTo>
                <a:lnTo>
                  <a:pt x="0" y="825"/>
                </a:lnTo>
                <a:lnTo>
                  <a:pt x="15" y="978"/>
                </a:lnTo>
                <a:lnTo>
                  <a:pt x="55" y="1126"/>
                </a:lnTo>
                <a:lnTo>
                  <a:pt x="809" y="820"/>
                </a:lnTo>
                <a:lnTo>
                  <a:pt x="809" y="0"/>
                </a:lnTo>
                <a:close/>
              </a:path>
            </a:pathLst>
          </a:custGeom>
          <a:noFill/>
          <a:ln w="7938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2099069" y="4675188"/>
            <a:ext cx="118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2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2194319" y="4675188"/>
            <a:ext cx="118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7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2291156" y="4675188"/>
            <a:ext cx="2367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%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859356" y="3817938"/>
            <a:ext cx="118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1956194" y="3817938"/>
            <a:ext cx="118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1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2051444" y="3817938"/>
            <a:ext cx="2367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%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2802331" y="3962400"/>
            <a:ext cx="118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4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2897581" y="3962400"/>
            <a:ext cx="1183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2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2992831" y="3962400"/>
            <a:ext cx="2367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2060"/>
                </a:solidFill>
                <a:latin typeface="Times New Roman" panose="02020603050405020304" pitchFamily="18" charset="0"/>
              </a:rPr>
              <a:t>%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2049856" y="2324099"/>
            <a:ext cx="11356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  <a:ea typeface="ＭＳ Ｐゴシック" panose="020B0600070205080204" pitchFamily="34" charset="-128"/>
              </a:rPr>
              <a:t>Men</a:t>
            </a:r>
          </a:p>
        </p:txBody>
      </p:sp>
      <p:sp>
        <p:nvSpPr>
          <p:cNvPr id="43" name="Line 16"/>
          <p:cNvSpPr>
            <a:spLocks noChangeShapeType="1"/>
          </p:cNvSpPr>
          <p:nvPr/>
        </p:nvSpPr>
        <p:spPr bwMode="auto">
          <a:xfrm>
            <a:off x="754455" y="1181099"/>
            <a:ext cx="10653665" cy="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IN">
              <a:solidFill>
                <a:srgbClr val="002060"/>
              </a:solidFill>
            </a:endParaRPr>
          </a:p>
        </p:txBody>
      </p:sp>
      <p:sp>
        <p:nvSpPr>
          <p:cNvPr id="44" name="Text Box 48"/>
          <p:cNvSpPr txBox="1">
            <a:spLocks noChangeArrowheads="1"/>
          </p:cNvSpPr>
          <p:nvPr/>
        </p:nvSpPr>
        <p:spPr bwMode="auto">
          <a:xfrm>
            <a:off x="1262456" y="1454150"/>
            <a:ext cx="94995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/>
              <a:t>4,842 </a:t>
            </a:r>
            <a:r>
              <a:rPr lang="en-US" dirty="0"/>
              <a:t>community-dwelling elderly (&gt;66 yr.) subjects; CHF prevalence 8.8%</a:t>
            </a:r>
          </a:p>
        </p:txBody>
      </p:sp>
      <p:sp>
        <p:nvSpPr>
          <p:cNvPr id="45" name="Text Box 49"/>
          <p:cNvSpPr txBox="1">
            <a:spLocks noChangeArrowheads="1"/>
          </p:cNvSpPr>
          <p:nvPr/>
        </p:nvSpPr>
        <p:spPr bwMode="auto">
          <a:xfrm>
            <a:off x="3497656" y="1866900"/>
            <a:ext cx="42614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/>
              <a:t>80% had normal EF(&gt;45%)</a:t>
            </a:r>
          </a:p>
        </p:txBody>
      </p:sp>
    </p:spTree>
    <p:extLst>
      <p:ext uri="{BB962C8B-B14F-4D97-AF65-F5344CB8AC3E}">
        <p14:creationId xmlns:p14="http://schemas.microsoft.com/office/powerpoint/2010/main" val="3976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47555"/>
          </a:xfrm>
        </p:spPr>
      </p:pic>
    </p:spTree>
    <p:extLst>
      <p:ext uri="{BB962C8B-B14F-4D97-AF65-F5344CB8AC3E}">
        <p14:creationId xmlns:p14="http://schemas.microsoft.com/office/powerpoint/2010/main" val="6539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 smtClean="0">
                <a:solidFill>
                  <a:schemeClr val="accent5">
                    <a:lumMod val="75000"/>
                  </a:schemeClr>
                </a:solidFill>
              </a:rPr>
              <a:t>RELAX HF</a:t>
            </a:r>
            <a:endParaRPr lang="en-IN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01" y="1690687"/>
            <a:ext cx="8782798" cy="4931493"/>
          </a:xfrm>
        </p:spPr>
      </p:pic>
    </p:spTree>
    <p:extLst>
      <p:ext uri="{BB962C8B-B14F-4D97-AF65-F5344CB8AC3E}">
        <p14:creationId xmlns:p14="http://schemas.microsoft.com/office/powerpoint/2010/main" val="243104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8" y="247081"/>
            <a:ext cx="11273008" cy="6355849"/>
          </a:xfrm>
        </p:spPr>
      </p:pic>
    </p:spTree>
    <p:extLst>
      <p:ext uri="{BB962C8B-B14F-4D97-AF65-F5344CB8AC3E}">
        <p14:creationId xmlns:p14="http://schemas.microsoft.com/office/powerpoint/2010/main" val="401848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96"/>
            <a:ext cx="12191999" cy="6747004"/>
          </a:xfrm>
        </p:spPr>
      </p:pic>
    </p:spTree>
    <p:extLst>
      <p:ext uri="{BB962C8B-B14F-4D97-AF65-F5344CB8AC3E}">
        <p14:creationId xmlns:p14="http://schemas.microsoft.com/office/powerpoint/2010/main" val="353932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84" y="0"/>
            <a:ext cx="12264283" cy="6112992"/>
          </a:xfrm>
        </p:spPr>
      </p:pic>
      <p:sp>
        <p:nvSpPr>
          <p:cNvPr id="5" name="TextBox 4"/>
          <p:cNvSpPr txBox="1"/>
          <p:nvPr/>
        </p:nvSpPr>
        <p:spPr>
          <a:xfrm>
            <a:off x="6217920" y="6131293"/>
            <a:ext cx="5881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 tooltip="Lancet (London, England)."/>
              </a:rPr>
              <a:t>Lancet.</a:t>
            </a:r>
            <a:r>
              <a:rPr lang="en-US" dirty="0"/>
              <a:t> 2012 Oct 20;380(9851):1387-95. </a:t>
            </a:r>
            <a:r>
              <a:rPr lang="en-US" dirty="0" err="1"/>
              <a:t>doi</a:t>
            </a:r>
            <a:r>
              <a:rPr lang="en-US" dirty="0"/>
              <a:t>: 10.1016/S0140-6736(12)61227-6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1273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41268"/>
          </a:xfrm>
        </p:spPr>
      </p:pic>
    </p:spTree>
    <p:extLst>
      <p:ext uri="{BB962C8B-B14F-4D97-AF65-F5344CB8AC3E}">
        <p14:creationId xmlns:p14="http://schemas.microsoft.com/office/powerpoint/2010/main" val="275597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4358491" y="4793054"/>
            <a:ext cx="0" cy="304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>
              <a:solidFill>
                <a:schemeClr val="bg1"/>
              </a:solidFill>
            </a:endParaRPr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>
            <a:off x="7101691" y="4793054"/>
            <a:ext cx="0" cy="304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>
              <a:solidFill>
                <a:schemeClr val="bg1"/>
              </a:solidFill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5730091" y="3497654"/>
            <a:ext cx="0" cy="2286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>
              <a:solidFill>
                <a:schemeClr val="bg1"/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7101691" y="4031054"/>
            <a:ext cx="0" cy="2286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>
              <a:solidFill>
                <a:schemeClr val="bg1"/>
              </a:solidFill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4358491" y="4031054"/>
            <a:ext cx="0" cy="2286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>
              <a:solidFill>
                <a:schemeClr val="bg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4800" y="152400"/>
            <a:ext cx="8640763" cy="528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b="1" dirty="0" smtClean="0">
                <a:solidFill>
                  <a:srgbClr val="002060"/>
                </a:solidFill>
                <a:ea typeface="新細明體" charset="-120"/>
              </a:rPr>
              <a:t>TOPCAT: Trial Design</a:t>
            </a:r>
            <a:endParaRPr lang="en-US" altLang="zh-TW" sz="4000" b="1" dirty="0">
              <a:solidFill>
                <a:srgbClr val="002060"/>
              </a:solidFill>
              <a:ea typeface="新細明體" charset="-12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215491" y="1211654"/>
            <a:ext cx="5029200" cy="2108269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2" eaLnBrk="1" hangingPunct="1">
              <a:buFontTx/>
              <a:buChar char="•"/>
            </a:pPr>
            <a:r>
              <a:rPr lang="en-US" sz="1400" b="1">
                <a:solidFill>
                  <a:schemeClr val="bg1"/>
                </a:solidFill>
              </a:rPr>
              <a:t> AGE </a:t>
            </a:r>
            <a:r>
              <a:rPr lang="en-US" sz="1400" b="1">
                <a:solidFill>
                  <a:schemeClr val="bg1"/>
                </a:solidFill>
                <a:sym typeface="Symbol" panose="05050102010706020507" pitchFamily="18" charset="2"/>
              </a:rPr>
              <a:t> 50 YRS</a:t>
            </a:r>
          </a:p>
          <a:p>
            <a:pPr lvl="2" eaLnBrk="1" hangingPunct="1">
              <a:buFontTx/>
              <a:buChar char="•"/>
            </a:pPr>
            <a:r>
              <a:rPr lang="en-US" sz="1400" b="1">
                <a:solidFill>
                  <a:schemeClr val="bg1"/>
                </a:solidFill>
                <a:sym typeface="Symbol" panose="05050102010706020507" pitchFamily="18" charset="2"/>
              </a:rPr>
              <a:t> EF  45% WITHIN 6 MONTHS </a:t>
            </a:r>
          </a:p>
          <a:p>
            <a:pPr lvl="2" eaLnBrk="1" hangingPunct="1">
              <a:buFontTx/>
              <a:buChar char="•"/>
            </a:pPr>
            <a:r>
              <a:rPr lang="en-US" sz="1400" b="1">
                <a:solidFill>
                  <a:schemeClr val="bg1"/>
                </a:solidFill>
                <a:sym typeface="Symbol" panose="05050102010706020507" pitchFamily="18" charset="2"/>
              </a:rPr>
              <a:t> HEART FAILURE SYMPTOMS AND SIGNS</a:t>
            </a:r>
          </a:p>
          <a:p>
            <a:pPr lvl="2" eaLnBrk="1" hangingPunct="1">
              <a:buFontTx/>
              <a:buChar char="•"/>
            </a:pPr>
            <a:r>
              <a:rPr lang="en-US" sz="1400" b="1">
                <a:solidFill>
                  <a:schemeClr val="bg1"/>
                </a:solidFill>
                <a:sym typeface="Symbol" panose="05050102010706020507" pitchFamily="18" charset="2"/>
              </a:rPr>
              <a:t> CONTROLLED SYSTOLIC BP (&lt; 140 mm Hg)</a:t>
            </a:r>
            <a:r>
              <a:rPr lang="en-US" sz="1400" b="1" baseline="30000">
                <a:solidFill>
                  <a:schemeClr val="bg1"/>
                </a:solidFill>
                <a:sym typeface="Symbol" panose="05050102010706020507" pitchFamily="18" charset="2"/>
              </a:rPr>
              <a:t>*</a:t>
            </a:r>
            <a:endParaRPr lang="en-US" sz="1400" b="1">
              <a:solidFill>
                <a:schemeClr val="bg1"/>
              </a:solidFill>
              <a:sym typeface="Symbol" panose="05050102010706020507" pitchFamily="18" charset="2"/>
            </a:endParaRPr>
          </a:p>
          <a:p>
            <a:pPr lvl="2" eaLnBrk="1" hangingPunct="1">
              <a:buFontTx/>
              <a:buChar char="•"/>
            </a:pPr>
            <a:r>
              <a:rPr lang="en-US" sz="1400" b="1">
                <a:solidFill>
                  <a:schemeClr val="bg1"/>
                </a:solidFill>
                <a:sym typeface="Symbol" panose="05050102010706020507" pitchFamily="18" charset="2"/>
              </a:rPr>
              <a:t> SERUM K</a:t>
            </a:r>
            <a:r>
              <a:rPr lang="en-US" sz="1400" b="1" baseline="30000">
                <a:solidFill>
                  <a:schemeClr val="bg1"/>
                </a:solidFill>
                <a:sym typeface="Symbol" panose="05050102010706020507" pitchFamily="18" charset="2"/>
              </a:rPr>
              <a:t>+</a:t>
            </a:r>
            <a:r>
              <a:rPr lang="en-US" sz="1400" b="1">
                <a:solidFill>
                  <a:schemeClr val="bg1"/>
                </a:solidFill>
                <a:sym typeface="Symbol" panose="05050102010706020507" pitchFamily="18" charset="2"/>
              </a:rPr>
              <a:t>  5.0 MMOL/L</a:t>
            </a:r>
          </a:p>
          <a:p>
            <a:pPr lvl="2" eaLnBrk="1" hangingPunct="1">
              <a:buFontTx/>
              <a:buChar char="•"/>
            </a:pPr>
            <a:endParaRPr lang="en-US" sz="500" b="1">
              <a:solidFill>
                <a:schemeClr val="bg1"/>
              </a:solidFill>
              <a:sym typeface="Symbol" panose="05050102010706020507" pitchFamily="18" charset="2"/>
            </a:endParaRPr>
          </a:p>
          <a:p>
            <a:pPr algn="ctr" eaLnBrk="1" hangingPunct="1"/>
            <a:r>
              <a:rPr lang="en-US" sz="1400" b="1" i="1">
                <a:solidFill>
                  <a:schemeClr val="bg1"/>
                </a:solidFill>
                <a:sym typeface="Symbol" panose="05050102010706020507" pitchFamily="18" charset="2"/>
              </a:rPr>
              <a:t>	</a:t>
            </a:r>
            <a:r>
              <a:rPr lang="en-US" sz="1400" b="1" i="1" u="sng">
                <a:solidFill>
                  <a:schemeClr val="bg1"/>
                </a:solidFill>
                <a:sym typeface="Symbol" panose="05050102010706020507" pitchFamily="18" charset="2"/>
              </a:rPr>
              <a:t>PLUS</a:t>
            </a:r>
            <a:r>
              <a:rPr lang="en-US" sz="1400" b="1" i="1">
                <a:solidFill>
                  <a:schemeClr val="bg1"/>
                </a:solidFill>
                <a:sym typeface="Symbol" panose="05050102010706020507" pitchFamily="18" charset="2"/>
              </a:rPr>
              <a:t> ONE OF THE FOLLOWING:</a:t>
            </a:r>
            <a:endParaRPr lang="en-US" sz="1400" b="1" i="1" u="sng">
              <a:solidFill>
                <a:schemeClr val="bg1"/>
              </a:solidFill>
              <a:sym typeface="Symbol" panose="05050102010706020507" pitchFamily="18" charset="2"/>
            </a:endParaRPr>
          </a:p>
          <a:p>
            <a:pPr lvl="2" eaLnBrk="1" hangingPunct="1">
              <a:buFontTx/>
              <a:buChar char="•"/>
            </a:pPr>
            <a:r>
              <a:rPr lang="en-US" sz="1400" b="1">
                <a:solidFill>
                  <a:schemeClr val="bg1"/>
                </a:solidFill>
                <a:sym typeface="Symbol" panose="05050102010706020507" pitchFamily="18" charset="2"/>
              </a:rPr>
              <a:t> HF HOSPITALIZATION WITHIN 12 MONTHS OR</a:t>
            </a:r>
          </a:p>
          <a:p>
            <a:pPr lvl="2" eaLnBrk="1" hangingPunct="1">
              <a:buFontTx/>
              <a:buChar char="•"/>
            </a:pPr>
            <a:r>
              <a:rPr lang="en-US" sz="1400" b="1">
                <a:solidFill>
                  <a:schemeClr val="bg1"/>
                </a:solidFill>
                <a:sym typeface="Symbol" panose="05050102010706020507" pitchFamily="18" charset="2"/>
              </a:rPr>
              <a:t> BNP </a:t>
            </a:r>
            <a:r>
              <a:rPr lang="en-US" sz="1400" b="1">
                <a:solidFill>
                  <a:schemeClr val="bg1"/>
                </a:solidFill>
              </a:rPr>
              <a:t> </a:t>
            </a:r>
            <a:r>
              <a:rPr lang="en-US" sz="1400" b="1">
                <a:solidFill>
                  <a:schemeClr val="bg1"/>
                </a:solidFill>
                <a:sym typeface="Symbol" panose="05050102010706020507" pitchFamily="18" charset="2"/>
              </a:rPr>
              <a:t> 100 PG/ML</a:t>
            </a:r>
          </a:p>
          <a:p>
            <a:pPr lvl="2" eaLnBrk="1" hangingPunct="1">
              <a:buFontTx/>
              <a:buChar char="•"/>
            </a:pPr>
            <a:r>
              <a:rPr lang="en-US" sz="1400" b="1">
                <a:solidFill>
                  <a:schemeClr val="bg1"/>
                </a:solidFill>
                <a:sym typeface="Symbol" panose="05050102010706020507" pitchFamily="18" charset="2"/>
              </a:rPr>
              <a:t> N-TERMINAL PRO-BNP </a:t>
            </a:r>
            <a:r>
              <a:rPr lang="en-US" sz="1400" b="1">
                <a:solidFill>
                  <a:schemeClr val="bg1"/>
                </a:solidFill>
              </a:rPr>
              <a:t> </a:t>
            </a:r>
            <a:r>
              <a:rPr lang="en-US" sz="1400" b="1">
                <a:solidFill>
                  <a:schemeClr val="bg1"/>
                </a:solidFill>
                <a:sym typeface="Symbol" panose="05050102010706020507" pitchFamily="18" charset="2"/>
              </a:rPr>
              <a:t> 360 PG/ML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215491" y="3726254"/>
            <a:ext cx="5029200" cy="34607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</a:rPr>
              <a:t>RANDOMIZE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958691" y="4259654"/>
            <a:ext cx="2362200" cy="338554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</a:rPr>
              <a:t>SPIRONOLACTONE 15 MG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215491" y="4259654"/>
            <a:ext cx="2362200" cy="59055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600" b="1">
                <a:solidFill>
                  <a:schemeClr val="bg1"/>
                </a:solidFill>
              </a:rPr>
              <a:t>PLACEBO </a:t>
            </a:r>
          </a:p>
          <a:p>
            <a:pPr algn="ctr" eaLnBrk="1" hangingPunct="1"/>
            <a:r>
              <a:rPr lang="en-US" sz="1600" b="1">
                <a:solidFill>
                  <a:schemeClr val="bg1"/>
                </a:solidFill>
              </a:rPr>
              <a:t>15 MG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215491" y="5097854"/>
            <a:ext cx="5105400" cy="52705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 b="1">
                <a:solidFill>
                  <a:schemeClr val="bg1"/>
                </a:solidFill>
              </a:rPr>
              <a:t>DOSE TITRATION (TARGET 30 MG)</a:t>
            </a:r>
          </a:p>
          <a:p>
            <a:pPr algn="ctr" eaLnBrk="1" hangingPunct="1"/>
            <a:r>
              <a:rPr lang="en-US" sz="1400" b="1" i="1">
                <a:solidFill>
                  <a:schemeClr val="bg1"/>
                </a:solidFill>
              </a:rPr>
              <a:t>* Optional Titration to 45 mg at 4 mos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215491" y="5859854"/>
            <a:ext cx="5105400" cy="52705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 b="1" u="sng">
                <a:solidFill>
                  <a:schemeClr val="bg1"/>
                </a:solidFill>
              </a:rPr>
              <a:t>COMPOSITE PRIMARY ENDPOINT</a:t>
            </a:r>
            <a:r>
              <a:rPr lang="en-US" sz="1400" b="1">
                <a:solidFill>
                  <a:schemeClr val="bg1"/>
                </a:solidFill>
              </a:rPr>
              <a:t> </a:t>
            </a:r>
          </a:p>
          <a:p>
            <a:pPr algn="ctr" eaLnBrk="1" hangingPunct="1"/>
            <a:r>
              <a:rPr lang="en-US" sz="1400" b="1">
                <a:solidFill>
                  <a:schemeClr val="bg1"/>
                </a:solidFill>
              </a:rPr>
              <a:t>CV death, Aborted cardiac arrest, Hospitalization for HF </a:t>
            </a: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5806291" y="5631254"/>
            <a:ext cx="0" cy="2286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>
              <a:solidFill>
                <a:schemeClr val="bg1"/>
              </a:solidFill>
            </a:endParaRPr>
          </a:p>
        </p:txBody>
      </p:sp>
      <p:sp>
        <p:nvSpPr>
          <p:cNvPr id="17" name="AutoShape 15"/>
          <p:cNvSpPr>
            <a:spLocks/>
          </p:cNvSpPr>
          <p:nvPr/>
        </p:nvSpPr>
        <p:spPr bwMode="auto">
          <a:xfrm>
            <a:off x="8473291" y="5097854"/>
            <a:ext cx="152400" cy="609600"/>
          </a:xfrm>
          <a:prstGeom prst="rightBrace">
            <a:avLst>
              <a:gd name="adj1" fmla="val 33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>
              <a:solidFill>
                <a:srgbClr val="002060"/>
              </a:solidFill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8701891" y="5174054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2060"/>
                </a:solidFill>
              </a:rPr>
              <a:t>Week 4</a:t>
            </a:r>
          </a:p>
        </p:txBody>
      </p:sp>
      <p:sp>
        <p:nvSpPr>
          <p:cNvPr id="19" name="AutoShape 17"/>
          <p:cNvSpPr>
            <a:spLocks/>
          </p:cNvSpPr>
          <p:nvPr/>
        </p:nvSpPr>
        <p:spPr bwMode="auto">
          <a:xfrm>
            <a:off x="8473291" y="4259654"/>
            <a:ext cx="152400" cy="609600"/>
          </a:xfrm>
          <a:prstGeom prst="rightBrace">
            <a:avLst>
              <a:gd name="adj1" fmla="val 33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>
              <a:solidFill>
                <a:srgbClr val="00206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8701891" y="4335854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2060"/>
                </a:solidFill>
              </a:rPr>
              <a:t>Week 0</a:t>
            </a:r>
          </a:p>
        </p:txBody>
      </p:sp>
      <p:sp>
        <p:nvSpPr>
          <p:cNvPr id="21" name="AutoShape 19"/>
          <p:cNvSpPr>
            <a:spLocks/>
          </p:cNvSpPr>
          <p:nvPr/>
        </p:nvSpPr>
        <p:spPr bwMode="auto">
          <a:xfrm>
            <a:off x="8473291" y="5936054"/>
            <a:ext cx="152400" cy="609600"/>
          </a:xfrm>
          <a:prstGeom prst="rightBrace">
            <a:avLst>
              <a:gd name="adj1" fmla="val 33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>
              <a:solidFill>
                <a:srgbClr val="002060"/>
              </a:solidFill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8701891" y="6012254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2060"/>
                </a:solidFill>
              </a:rPr>
              <a:t>~ 3.25 yrs</a:t>
            </a:r>
          </a:p>
        </p:txBody>
      </p:sp>
      <p:sp>
        <p:nvSpPr>
          <p:cNvPr id="23" name="AutoShape 21"/>
          <p:cNvSpPr>
            <a:spLocks/>
          </p:cNvSpPr>
          <p:nvPr/>
        </p:nvSpPr>
        <p:spPr bwMode="auto">
          <a:xfrm>
            <a:off x="8473291" y="1440254"/>
            <a:ext cx="228600" cy="1905000"/>
          </a:xfrm>
          <a:prstGeom prst="rightBrace">
            <a:avLst>
              <a:gd name="adj1" fmla="val 6944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>
              <a:solidFill>
                <a:srgbClr val="002060"/>
              </a:solidFill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8778091" y="2202254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2060"/>
                </a:solidFill>
              </a:rPr>
              <a:t>N=4500</a:t>
            </a: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61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0338" cy="6908533"/>
          </a:xfrm>
        </p:spPr>
      </p:pic>
    </p:spTree>
    <p:extLst>
      <p:ext uri="{BB962C8B-B14F-4D97-AF65-F5344CB8AC3E}">
        <p14:creationId xmlns:p14="http://schemas.microsoft.com/office/powerpoint/2010/main" val="41920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COMPASS-HF </a:t>
            </a:r>
            <a:r>
              <a:rPr lang="en-US" dirty="0"/>
              <a:t>trial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70 </a:t>
            </a:r>
            <a:r>
              <a:rPr lang="en-US" dirty="0"/>
              <a:t>patients with </a:t>
            </a:r>
            <a:r>
              <a:rPr lang="en-US" dirty="0" err="1"/>
              <a:t>HFpEF</a:t>
            </a:r>
            <a:r>
              <a:rPr lang="en-US" dirty="0"/>
              <a:t> (with EF &gt;50%) were studied using an IHM </a:t>
            </a:r>
            <a:r>
              <a:rPr lang="en-US" dirty="0" smtClean="0"/>
              <a:t>that measured </a:t>
            </a:r>
            <a:r>
              <a:rPr lang="en-US" dirty="0"/>
              <a:t>an estimated pulmonary artery diastolic pressure (</a:t>
            </a:r>
            <a:r>
              <a:rPr lang="en-US" dirty="0" err="1"/>
              <a:t>ePAD</a:t>
            </a:r>
            <a:r>
              <a:rPr lang="en-US" dirty="0"/>
              <a:t>), a measurement that in the absence </a:t>
            </a:r>
            <a:r>
              <a:rPr lang="en-US" dirty="0" smtClean="0"/>
              <a:t>of pulmonary </a:t>
            </a:r>
            <a:r>
              <a:rPr lang="en-US" dirty="0"/>
              <a:t>vascular disease approximates </a:t>
            </a:r>
            <a:r>
              <a:rPr lang="en-US" dirty="0" smtClean="0"/>
              <a:t>PCWP</a:t>
            </a:r>
          </a:p>
          <a:p>
            <a:r>
              <a:rPr lang="en-US" dirty="0" smtClean="0"/>
              <a:t>This </a:t>
            </a:r>
            <a:r>
              <a:rPr lang="en-US" dirty="0"/>
              <a:t>study demonstrated </a:t>
            </a:r>
            <a:endParaRPr lang="en-US" dirty="0" smtClean="0"/>
          </a:p>
          <a:p>
            <a:pPr marL="514350" indent="-514350">
              <a:buAutoNum type="arabicParenBoth"/>
            </a:pPr>
            <a:r>
              <a:rPr lang="en-US" dirty="0" smtClean="0"/>
              <a:t>patients </a:t>
            </a:r>
            <a:r>
              <a:rPr lang="en-US" dirty="0"/>
              <a:t>with </a:t>
            </a:r>
            <a:r>
              <a:rPr lang="en-US" dirty="0" err="1" smtClean="0"/>
              <a:t>HFpEF</a:t>
            </a:r>
            <a:r>
              <a:rPr lang="en-US" dirty="0" smtClean="0"/>
              <a:t> demonstrated </a:t>
            </a:r>
            <a:r>
              <a:rPr lang="en-US" dirty="0"/>
              <a:t>significantly increased filling pressures even while they were considered to be in </a:t>
            </a:r>
            <a:r>
              <a:rPr lang="en-US" dirty="0" smtClean="0"/>
              <a:t>a compensated </a:t>
            </a:r>
            <a:r>
              <a:rPr lang="en-US" dirty="0"/>
              <a:t>state by their </a:t>
            </a:r>
            <a:r>
              <a:rPr lang="en-US" dirty="0" smtClean="0"/>
              <a:t>physicians</a:t>
            </a:r>
          </a:p>
          <a:p>
            <a:pPr marL="514350" indent="-514350">
              <a:buAutoNum type="arabicParenBoth"/>
            </a:pPr>
            <a:r>
              <a:rPr lang="en-US" dirty="0" smtClean="0"/>
              <a:t>these </a:t>
            </a:r>
            <a:r>
              <a:rPr lang="en-US" dirty="0"/>
              <a:t>pressures rose further when they became </a:t>
            </a:r>
            <a:r>
              <a:rPr lang="en-US" dirty="0" smtClean="0"/>
              <a:t>decompensated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(3</a:t>
            </a:r>
            <a:r>
              <a:rPr lang="en-US" dirty="0"/>
              <a:t>) </a:t>
            </a:r>
            <a:r>
              <a:rPr lang="en-US" dirty="0" smtClean="0"/>
              <a:t>  both </a:t>
            </a:r>
            <a:r>
              <a:rPr lang="en-US" dirty="0"/>
              <a:t>baseline pressures and change from baseline pressures predicted outcomes, including </a:t>
            </a:r>
            <a:r>
              <a:rPr lang="en-US" dirty="0" smtClean="0"/>
              <a:t>the rates </a:t>
            </a:r>
            <a:r>
              <a:rPr lang="en-US" dirty="0"/>
              <a:t>of HF hospitalization and </a:t>
            </a:r>
            <a:r>
              <a:rPr lang="en-US" dirty="0" smtClean="0"/>
              <a:t>CV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8654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289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191" y="2055814"/>
            <a:ext cx="4573800" cy="294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0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31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IN" dirty="0"/>
              <a:t/>
            </a:r>
            <a:br>
              <a:rPr lang="en-IN" dirty="0"/>
            </a:br>
            <a:r>
              <a:rPr lang="en-US" b="1" dirty="0"/>
              <a:t>Prevalence HF with Preserved Ejection Fraction 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97" y="2346204"/>
            <a:ext cx="10515600" cy="35829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1422874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  <a:p>
            <a:r>
              <a:rPr lang="en-US" dirty="0"/>
              <a:t>15-yr FU (1987-2001) in a single center study, N= 4596. More older, female, obese, HT, </a:t>
            </a:r>
            <a:r>
              <a:rPr lang="en-US" dirty="0" err="1"/>
              <a:t>Af</a:t>
            </a:r>
            <a:r>
              <a:rPr lang="en-US" dirty="0"/>
              <a:t>. Less CAD and VHD EF ≥ 50%, N=2167 EF &lt; 50%, N= 2429 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4504622" y="5657671"/>
            <a:ext cx="7348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  <a:p>
            <a:r>
              <a:rPr lang="en-IN" dirty="0" err="1"/>
              <a:t>Owan</a:t>
            </a:r>
            <a:r>
              <a:rPr lang="en-IN" dirty="0"/>
              <a:t> TE et al </a:t>
            </a:r>
            <a:r>
              <a:rPr lang="en-IN" i="1" dirty="0"/>
              <a:t>N </a:t>
            </a:r>
            <a:r>
              <a:rPr lang="en-IN" i="1" dirty="0" err="1"/>
              <a:t>Eng</a:t>
            </a:r>
            <a:r>
              <a:rPr lang="en-IN" i="1" dirty="0"/>
              <a:t> J Med </a:t>
            </a:r>
            <a:r>
              <a:rPr lang="en-IN" dirty="0" smtClean="0"/>
              <a:t>2006;355:251-9.</a:t>
            </a:r>
            <a:r>
              <a:rPr lang="en-US" dirty="0" smtClean="0"/>
              <a:t>Trends </a:t>
            </a:r>
            <a:r>
              <a:rPr lang="en-US" dirty="0"/>
              <a:t>in prevalence and outcomes of heart failure with </a:t>
            </a:r>
            <a:r>
              <a:rPr lang="en-US" dirty="0" smtClean="0"/>
              <a:t>preserved </a:t>
            </a:r>
            <a:r>
              <a:rPr lang="en-IN" dirty="0" smtClean="0"/>
              <a:t>ejection </a:t>
            </a:r>
            <a:r>
              <a:rPr lang="en-IN" dirty="0"/>
              <a:t>fraction. N </a:t>
            </a:r>
            <a:r>
              <a:rPr lang="en-IN" dirty="0" err="1"/>
              <a:t>Engl</a:t>
            </a:r>
            <a:r>
              <a:rPr lang="en-IN" dirty="0"/>
              <a:t> J Med 2006;355:251</a:t>
            </a:r>
            <a:r>
              <a:rPr lang="en-IN" dirty="0" smtClean="0"/>
              <a:t>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7780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996330"/>
            <a:ext cx="7735432" cy="1730000"/>
          </a:xfrm>
        </p:spPr>
        <p:txBody>
          <a:bodyPr>
            <a:normAutofit fontScale="92500" lnSpcReduction="10000"/>
          </a:bodyPr>
          <a:lstStyle/>
          <a:p>
            <a:r>
              <a:rPr lang="en-US" b="1" i="1" dirty="0"/>
              <a:t>Conclusions</a:t>
            </a:r>
            <a:r>
              <a:rPr lang="en-US" dirty="0"/>
              <a:t>—In patients with HF and EF ≥ 40%, IASD treatment reduces PCWP during exercise. Whether this mechanistic effect will translate into sustained improvements in symptoms and outcomes requires further evaluation.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4101" y="2959357"/>
            <a:ext cx="3049200" cy="2641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083" y="2959357"/>
            <a:ext cx="2079000" cy="173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2" b="7063"/>
          <a:stretch/>
        </p:blipFill>
        <p:spPr>
          <a:xfrm>
            <a:off x="0" y="99679"/>
            <a:ext cx="12192000" cy="247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0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Treatment of Comorbid Conditions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AF patients should receive anticoagulation</a:t>
            </a:r>
          </a:p>
          <a:p>
            <a:endParaRPr lang="en-IN" dirty="0" smtClean="0"/>
          </a:p>
          <a:p>
            <a:r>
              <a:rPr lang="en-IN" dirty="0" smtClean="0"/>
              <a:t>Hypertension – diuretics, </a:t>
            </a:r>
            <a:r>
              <a:rPr lang="en-IN" dirty="0" err="1" smtClean="0"/>
              <a:t>aceI</a:t>
            </a:r>
            <a:r>
              <a:rPr lang="en-IN" dirty="0" smtClean="0"/>
              <a:t> , </a:t>
            </a:r>
            <a:r>
              <a:rPr lang="en-IN" dirty="0" err="1" smtClean="0"/>
              <a:t>arb</a:t>
            </a:r>
            <a:r>
              <a:rPr lang="en-IN" dirty="0" smtClean="0"/>
              <a:t> ,</a:t>
            </a:r>
            <a:r>
              <a:rPr lang="en-IN" dirty="0" err="1" smtClean="0"/>
              <a:t>ccb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err="1" smtClean="0"/>
              <a:t>Diabetis</a:t>
            </a:r>
            <a:r>
              <a:rPr lang="en-IN" dirty="0" smtClean="0"/>
              <a:t> – metformin 1</a:t>
            </a:r>
            <a:r>
              <a:rPr lang="en-IN" baseline="30000" dirty="0" smtClean="0"/>
              <a:t>st</a:t>
            </a:r>
            <a:r>
              <a:rPr lang="en-IN" dirty="0" smtClean="0"/>
              <a:t> choice</a:t>
            </a:r>
          </a:p>
          <a:p>
            <a:pPr marL="1828800" lvl="4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1018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52"/>
            <a:ext cx="12192000" cy="674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 smtClean="0"/>
              <a:t>FUTURE PERSPECTIVE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b="1" dirty="0" smtClean="0"/>
              <a:t>Treatments </a:t>
            </a:r>
            <a:r>
              <a:rPr lang="en-IN" b="1" dirty="0"/>
              <a:t>that </a:t>
            </a:r>
            <a:endParaRPr lang="en-IN" b="1" dirty="0" smtClean="0"/>
          </a:p>
          <a:p>
            <a:r>
              <a:rPr lang="en-IN" dirty="0" smtClean="0"/>
              <a:t>restore calcium </a:t>
            </a:r>
            <a:r>
              <a:rPr lang="en-US" dirty="0" smtClean="0"/>
              <a:t>homeostasis</a:t>
            </a:r>
            <a:endParaRPr lang="en-US" dirty="0"/>
          </a:p>
          <a:p>
            <a:r>
              <a:rPr lang="en-US" dirty="0" smtClean="0"/>
              <a:t>change </a:t>
            </a:r>
            <a:r>
              <a:rPr lang="en-US" dirty="0"/>
              <a:t>the phosphorylation state of </a:t>
            </a:r>
            <a:r>
              <a:rPr lang="en-US" dirty="0" err="1" smtClean="0"/>
              <a:t>titin</a:t>
            </a:r>
            <a:endParaRPr lang="en-US" dirty="0" smtClean="0"/>
          </a:p>
          <a:p>
            <a:r>
              <a:rPr lang="en-US" dirty="0" smtClean="0"/>
              <a:t>reduce </a:t>
            </a:r>
            <a:r>
              <a:rPr lang="en-US" dirty="0"/>
              <a:t>ECM </a:t>
            </a:r>
            <a:r>
              <a:rPr lang="en-US" dirty="0" smtClean="0"/>
              <a:t>fibrosis</a:t>
            </a:r>
          </a:p>
          <a:p>
            <a:r>
              <a:rPr lang="en-US" dirty="0" smtClean="0"/>
              <a:t>normalize natriuretic peptide </a:t>
            </a:r>
            <a:r>
              <a:rPr lang="en-US" dirty="0"/>
              <a:t>levels </a:t>
            </a:r>
            <a:endParaRPr lang="en-US" dirty="0" smtClean="0"/>
          </a:p>
          <a:p>
            <a:r>
              <a:rPr lang="en-US" dirty="0" err="1" smtClean="0"/>
              <a:t>multitargeted</a:t>
            </a:r>
            <a:r>
              <a:rPr lang="en-US" dirty="0" smtClean="0"/>
              <a:t> </a:t>
            </a:r>
            <a:r>
              <a:rPr lang="en-US" dirty="0"/>
              <a:t>approach is necessary because each mechanism, independent of other mechanisms, </a:t>
            </a:r>
            <a:r>
              <a:rPr lang="en-US" dirty="0" smtClean="0"/>
              <a:t>probably contributes </a:t>
            </a:r>
            <a:r>
              <a:rPr lang="en-US" dirty="0"/>
              <a:t>to disease </a:t>
            </a:r>
            <a:r>
              <a:rPr lang="en-US" dirty="0" smtClean="0"/>
              <a:t>progression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5157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MCQ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235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1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Which is the true statement regarding of </a:t>
            </a:r>
            <a:r>
              <a:rPr lang="en-IN" dirty="0" err="1" smtClean="0"/>
              <a:t>HFpEF</a:t>
            </a:r>
            <a:r>
              <a:rPr lang="en-IN" dirty="0" smtClean="0"/>
              <a:t>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LA volume index &gt;34 mL/m</a:t>
            </a:r>
            <a:r>
              <a:rPr lang="en-US" baseline="30000" dirty="0"/>
              <a:t>2</a:t>
            </a:r>
            <a:r>
              <a:rPr lang="en-US" dirty="0"/>
              <a:t> is an independent </a:t>
            </a:r>
            <a:r>
              <a:rPr lang="en-US" dirty="0" smtClean="0"/>
              <a:t>predictor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 smtClean="0"/>
              <a:t>Right heart catheterization is gold standard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 smtClean="0"/>
              <a:t>PCWP &gt;= 15 mmHg and LVEDP &gt;= 16mmHg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err="1" smtClean="0"/>
              <a:t>HFpEF</a:t>
            </a:r>
            <a:r>
              <a:rPr lang="en-US" dirty="0" smtClean="0"/>
              <a:t> </a:t>
            </a:r>
            <a:r>
              <a:rPr lang="en-US" dirty="0"/>
              <a:t>have reduced </a:t>
            </a:r>
            <a:r>
              <a:rPr lang="en-US" dirty="0" err="1"/>
              <a:t>distensibility</a:t>
            </a:r>
            <a:r>
              <a:rPr lang="en-US" dirty="0"/>
              <a:t>, indicated by a </a:t>
            </a:r>
            <a:r>
              <a:rPr lang="en-US" dirty="0" smtClean="0"/>
              <a:t>elevated end-diastolic </a:t>
            </a:r>
            <a:r>
              <a:rPr lang="en-US" dirty="0"/>
              <a:t>volume and </a:t>
            </a:r>
            <a:r>
              <a:rPr lang="en-US" dirty="0" smtClean="0"/>
              <a:t>end-diastolic </a:t>
            </a:r>
            <a:r>
              <a:rPr lang="en-US" dirty="0"/>
              <a:t>pressure</a:t>
            </a:r>
            <a:endParaRPr lang="en-IN" dirty="0" smtClean="0"/>
          </a:p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1642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2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Diastolic pressure-volume relationship (DPVR) in patients with </a:t>
            </a:r>
            <a:r>
              <a:rPr lang="en-US" dirty="0" err="1"/>
              <a:t>HFpEF</a:t>
            </a:r>
            <a:r>
              <a:rPr lang="en-US" dirty="0"/>
              <a:t> is </a:t>
            </a:r>
            <a:r>
              <a:rPr lang="en-US" dirty="0" smtClean="0"/>
              <a:t>shifted  ……………..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Upward and right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Upward and left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Downward and right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Downward and left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36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3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Non invasive supportive evidence of </a:t>
            </a:r>
            <a:r>
              <a:rPr lang="en-IN" dirty="0" err="1" smtClean="0"/>
              <a:t>HFpEF</a:t>
            </a:r>
            <a:r>
              <a:rPr lang="en-IN" dirty="0" smtClean="0"/>
              <a:t> are 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 smtClean="0"/>
              <a:t>E’ &gt; 9 cm/ s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 smtClean="0"/>
              <a:t>E/e’ &lt;= 15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 smtClean="0"/>
              <a:t>GLS &lt; 16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 smtClean="0"/>
              <a:t>TR </a:t>
            </a:r>
            <a:r>
              <a:rPr lang="en-IN" dirty="0" err="1" smtClean="0"/>
              <a:t>Vel</a:t>
            </a:r>
            <a:r>
              <a:rPr lang="en-IN" dirty="0" smtClean="0"/>
              <a:t> &gt; 2.8 m/s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3642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</a:t>
            </a:r>
            <a:r>
              <a:rPr lang="en-IN" dirty="0" smtClean="0"/>
              <a:t>.Match the following trials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 smtClean="0"/>
              <a:t>PEP CHF TRIAL						PDE5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RELAX TRIAL						ACEI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I PRESERVE TRIAL					ARB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TOPCAT							ARNI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smtClean="0"/>
              <a:t>PARAGON HF						MRA</a:t>
            </a:r>
          </a:p>
          <a:p>
            <a:pPr marL="514350" indent="-514350">
              <a:buFont typeface="+mj-lt"/>
              <a:buAutoNum type="arabicPeriod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0806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682" y="1242335"/>
            <a:ext cx="9250604" cy="4819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1984" y="6211669"/>
            <a:ext cx="607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  <a:p>
            <a:r>
              <a:rPr lang="da-DK" dirty="0"/>
              <a:t>Theophilus E Owan et al </a:t>
            </a:r>
            <a:r>
              <a:rPr lang="da-DK" i="1" dirty="0"/>
              <a:t>N Eng J Med </a:t>
            </a:r>
            <a:r>
              <a:rPr lang="da-DK" dirty="0"/>
              <a:t>2006;355:251-9 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2406316" y="394636"/>
            <a:ext cx="7825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 smtClean="0"/>
              <a:t>Trends in survival of HFREF VS HFPEF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12981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38"/>
          <p:cNvSpPr txBox="1">
            <a:spLocks noChangeArrowheads="1"/>
          </p:cNvSpPr>
          <p:nvPr/>
        </p:nvSpPr>
        <p:spPr>
          <a:xfrm>
            <a:off x="218575" y="319445"/>
            <a:ext cx="11854811" cy="448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200" b="1" dirty="0" smtClean="0">
                <a:solidFill>
                  <a:schemeClr val="accent5">
                    <a:lumMod val="75000"/>
                  </a:schemeClr>
                </a:solidFill>
                <a:ea typeface="新細明體" charset="-120"/>
              </a:rPr>
              <a:t>Prevalence of Heart Failure</a:t>
            </a:r>
            <a:endParaRPr lang="en-US" altLang="zh-TW" sz="3200" b="1" dirty="0">
              <a:solidFill>
                <a:schemeClr val="accent5">
                  <a:lumMod val="75000"/>
                </a:schemeClr>
              </a:solidFill>
              <a:ea typeface="新細明體" charset="-120"/>
            </a:endParaRPr>
          </a:p>
        </p:txBody>
      </p:sp>
      <p:grpSp>
        <p:nvGrpSpPr>
          <p:cNvPr id="95" name="Group 101"/>
          <p:cNvGrpSpPr>
            <a:grpSpLocks/>
          </p:cNvGrpSpPr>
          <p:nvPr/>
        </p:nvGrpSpPr>
        <p:grpSpPr bwMode="auto">
          <a:xfrm>
            <a:off x="203200" y="1296530"/>
            <a:ext cx="11988800" cy="5283658"/>
            <a:chOff x="128" y="576"/>
            <a:chExt cx="5458" cy="3569"/>
          </a:xfrm>
        </p:grpSpPr>
        <p:pic>
          <p:nvPicPr>
            <p:cNvPr id="96" name="Picture 2" descr="black bo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1066" y="974"/>
              <a:ext cx="4471" cy="2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71" y="782"/>
              <a:ext cx="5415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98" name="Line 4"/>
            <p:cNvSpPr>
              <a:spLocks noChangeShapeType="1"/>
            </p:cNvSpPr>
            <p:nvPr/>
          </p:nvSpPr>
          <p:spPr bwMode="auto">
            <a:xfrm>
              <a:off x="1064" y="973"/>
              <a:ext cx="1" cy="264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99" name="Line 5"/>
            <p:cNvSpPr>
              <a:spLocks noChangeShapeType="1"/>
            </p:cNvSpPr>
            <p:nvPr/>
          </p:nvSpPr>
          <p:spPr bwMode="auto">
            <a:xfrm>
              <a:off x="1010" y="3615"/>
              <a:ext cx="54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00" name="Line 6"/>
            <p:cNvSpPr>
              <a:spLocks noChangeShapeType="1"/>
            </p:cNvSpPr>
            <p:nvPr/>
          </p:nvSpPr>
          <p:spPr bwMode="auto">
            <a:xfrm>
              <a:off x="1010" y="3353"/>
              <a:ext cx="54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01" name="Line 7"/>
            <p:cNvSpPr>
              <a:spLocks noChangeShapeType="1"/>
            </p:cNvSpPr>
            <p:nvPr/>
          </p:nvSpPr>
          <p:spPr bwMode="auto">
            <a:xfrm>
              <a:off x="1010" y="3084"/>
              <a:ext cx="54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02" name="Line 8"/>
            <p:cNvSpPr>
              <a:spLocks noChangeShapeType="1"/>
            </p:cNvSpPr>
            <p:nvPr/>
          </p:nvSpPr>
          <p:spPr bwMode="auto">
            <a:xfrm>
              <a:off x="1010" y="2822"/>
              <a:ext cx="54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03" name="Line 9"/>
            <p:cNvSpPr>
              <a:spLocks noChangeShapeType="1"/>
            </p:cNvSpPr>
            <p:nvPr/>
          </p:nvSpPr>
          <p:spPr bwMode="auto">
            <a:xfrm>
              <a:off x="1010" y="2559"/>
              <a:ext cx="54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04" name="Line 10"/>
            <p:cNvSpPr>
              <a:spLocks noChangeShapeType="1"/>
            </p:cNvSpPr>
            <p:nvPr/>
          </p:nvSpPr>
          <p:spPr bwMode="auto">
            <a:xfrm>
              <a:off x="1010" y="2291"/>
              <a:ext cx="54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05" name="Line 11"/>
            <p:cNvSpPr>
              <a:spLocks noChangeShapeType="1"/>
            </p:cNvSpPr>
            <p:nvPr/>
          </p:nvSpPr>
          <p:spPr bwMode="auto">
            <a:xfrm>
              <a:off x="1010" y="2029"/>
              <a:ext cx="54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06" name="Line 12"/>
            <p:cNvSpPr>
              <a:spLocks noChangeShapeType="1"/>
            </p:cNvSpPr>
            <p:nvPr/>
          </p:nvSpPr>
          <p:spPr bwMode="auto">
            <a:xfrm>
              <a:off x="1010" y="1766"/>
              <a:ext cx="54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07" name="Line 13"/>
            <p:cNvSpPr>
              <a:spLocks noChangeShapeType="1"/>
            </p:cNvSpPr>
            <p:nvPr/>
          </p:nvSpPr>
          <p:spPr bwMode="auto">
            <a:xfrm>
              <a:off x="1010" y="1504"/>
              <a:ext cx="54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08" name="Line 14"/>
            <p:cNvSpPr>
              <a:spLocks noChangeShapeType="1"/>
            </p:cNvSpPr>
            <p:nvPr/>
          </p:nvSpPr>
          <p:spPr bwMode="auto">
            <a:xfrm>
              <a:off x="1010" y="1235"/>
              <a:ext cx="54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09" name="Line 15"/>
            <p:cNvSpPr>
              <a:spLocks noChangeShapeType="1"/>
            </p:cNvSpPr>
            <p:nvPr/>
          </p:nvSpPr>
          <p:spPr bwMode="auto">
            <a:xfrm>
              <a:off x="1010" y="973"/>
              <a:ext cx="54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10" name="Line 16"/>
            <p:cNvSpPr>
              <a:spLocks noChangeShapeType="1"/>
            </p:cNvSpPr>
            <p:nvPr/>
          </p:nvSpPr>
          <p:spPr bwMode="auto">
            <a:xfrm>
              <a:off x="1064" y="3615"/>
              <a:ext cx="4468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11" name="Line 17"/>
            <p:cNvSpPr>
              <a:spLocks noChangeShapeType="1"/>
            </p:cNvSpPr>
            <p:nvPr/>
          </p:nvSpPr>
          <p:spPr bwMode="auto">
            <a:xfrm flipV="1">
              <a:off x="1064" y="3615"/>
              <a:ext cx="1" cy="4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12" name="Line 18"/>
            <p:cNvSpPr>
              <a:spLocks noChangeShapeType="1"/>
            </p:cNvSpPr>
            <p:nvPr/>
          </p:nvSpPr>
          <p:spPr bwMode="auto">
            <a:xfrm flipV="1">
              <a:off x="1623" y="3615"/>
              <a:ext cx="1" cy="4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13" name="Line 19"/>
            <p:cNvSpPr>
              <a:spLocks noChangeShapeType="1"/>
            </p:cNvSpPr>
            <p:nvPr/>
          </p:nvSpPr>
          <p:spPr bwMode="auto">
            <a:xfrm flipV="1">
              <a:off x="2182" y="3615"/>
              <a:ext cx="1" cy="4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14" name="Line 20"/>
            <p:cNvSpPr>
              <a:spLocks noChangeShapeType="1"/>
            </p:cNvSpPr>
            <p:nvPr/>
          </p:nvSpPr>
          <p:spPr bwMode="auto">
            <a:xfrm flipV="1">
              <a:off x="2741" y="3615"/>
              <a:ext cx="1" cy="4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15" name="Line 21"/>
            <p:cNvSpPr>
              <a:spLocks noChangeShapeType="1"/>
            </p:cNvSpPr>
            <p:nvPr/>
          </p:nvSpPr>
          <p:spPr bwMode="auto">
            <a:xfrm flipV="1">
              <a:off x="3301" y="3615"/>
              <a:ext cx="1" cy="4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16" name="Line 22"/>
            <p:cNvSpPr>
              <a:spLocks noChangeShapeType="1"/>
            </p:cNvSpPr>
            <p:nvPr/>
          </p:nvSpPr>
          <p:spPr bwMode="auto">
            <a:xfrm flipV="1">
              <a:off x="3854" y="3615"/>
              <a:ext cx="1" cy="4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17" name="Line 23"/>
            <p:cNvSpPr>
              <a:spLocks noChangeShapeType="1"/>
            </p:cNvSpPr>
            <p:nvPr/>
          </p:nvSpPr>
          <p:spPr bwMode="auto">
            <a:xfrm flipV="1">
              <a:off x="4414" y="3615"/>
              <a:ext cx="1" cy="4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18" name="Line 24"/>
            <p:cNvSpPr>
              <a:spLocks noChangeShapeType="1"/>
            </p:cNvSpPr>
            <p:nvPr/>
          </p:nvSpPr>
          <p:spPr bwMode="auto">
            <a:xfrm flipV="1">
              <a:off x="4973" y="3615"/>
              <a:ext cx="1" cy="4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19" name="Line 25"/>
            <p:cNvSpPr>
              <a:spLocks noChangeShapeType="1"/>
            </p:cNvSpPr>
            <p:nvPr/>
          </p:nvSpPr>
          <p:spPr bwMode="auto">
            <a:xfrm flipV="1">
              <a:off x="5532" y="3615"/>
              <a:ext cx="1" cy="42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20" name="Rectangle 26"/>
            <p:cNvSpPr>
              <a:spLocks noChangeArrowheads="1"/>
            </p:cNvSpPr>
            <p:nvPr/>
          </p:nvSpPr>
          <p:spPr bwMode="auto">
            <a:xfrm>
              <a:off x="832" y="3502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sz="2100">
                  <a:ea typeface="ＭＳ Ｐゴシック" panose="020B0600070205080204" pitchFamily="34" charset="-128"/>
                </a:rPr>
                <a:t>0</a:t>
              </a:r>
              <a:endParaRPr lang="en-GB" sz="2000"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21" name="Rectangle 27"/>
            <p:cNvSpPr>
              <a:spLocks noChangeArrowheads="1"/>
            </p:cNvSpPr>
            <p:nvPr/>
          </p:nvSpPr>
          <p:spPr bwMode="auto">
            <a:xfrm>
              <a:off x="832" y="3239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sz="2100">
                  <a:ea typeface="ＭＳ Ｐゴシック" panose="020B0600070205080204" pitchFamily="34" charset="-128"/>
                </a:rPr>
                <a:t>1</a:t>
              </a:r>
              <a:endParaRPr lang="en-GB" sz="2000"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22" name="Rectangle 28"/>
            <p:cNvSpPr>
              <a:spLocks noChangeArrowheads="1"/>
            </p:cNvSpPr>
            <p:nvPr/>
          </p:nvSpPr>
          <p:spPr bwMode="auto">
            <a:xfrm>
              <a:off x="832" y="2971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sz="2100">
                  <a:ea typeface="ＭＳ Ｐゴシック" panose="020B0600070205080204" pitchFamily="34" charset="-128"/>
                </a:rPr>
                <a:t>2</a:t>
              </a:r>
              <a:endParaRPr lang="en-GB" sz="2000"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23" name="Rectangle 29"/>
            <p:cNvSpPr>
              <a:spLocks noChangeArrowheads="1"/>
            </p:cNvSpPr>
            <p:nvPr/>
          </p:nvSpPr>
          <p:spPr bwMode="auto">
            <a:xfrm>
              <a:off x="832" y="2709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sz="2100">
                  <a:ea typeface="ＭＳ Ｐゴシック" panose="020B0600070205080204" pitchFamily="34" charset="-128"/>
                </a:rPr>
                <a:t>3</a:t>
              </a:r>
              <a:endParaRPr lang="en-GB" sz="2000"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24" name="Rectangle 30"/>
            <p:cNvSpPr>
              <a:spLocks noChangeArrowheads="1"/>
            </p:cNvSpPr>
            <p:nvPr/>
          </p:nvSpPr>
          <p:spPr bwMode="auto">
            <a:xfrm>
              <a:off x="832" y="2446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sz="2100">
                  <a:ea typeface="ＭＳ Ｐゴシック" panose="020B0600070205080204" pitchFamily="34" charset="-128"/>
                </a:rPr>
                <a:t>4</a:t>
              </a:r>
              <a:endParaRPr lang="en-GB" sz="2000"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25" name="Rectangle 31"/>
            <p:cNvSpPr>
              <a:spLocks noChangeArrowheads="1"/>
            </p:cNvSpPr>
            <p:nvPr/>
          </p:nvSpPr>
          <p:spPr bwMode="auto">
            <a:xfrm>
              <a:off x="832" y="2178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sz="2100">
                  <a:ea typeface="ＭＳ Ｐゴシック" panose="020B0600070205080204" pitchFamily="34" charset="-128"/>
                </a:rPr>
                <a:t>5</a:t>
              </a:r>
              <a:endParaRPr lang="en-GB" sz="2000"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26" name="Rectangle 32"/>
            <p:cNvSpPr>
              <a:spLocks noChangeArrowheads="1"/>
            </p:cNvSpPr>
            <p:nvPr/>
          </p:nvSpPr>
          <p:spPr bwMode="auto">
            <a:xfrm>
              <a:off x="832" y="1915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sz="2100">
                  <a:ea typeface="ＭＳ Ｐゴシック" panose="020B0600070205080204" pitchFamily="34" charset="-128"/>
                </a:rPr>
                <a:t>6</a:t>
              </a:r>
              <a:endParaRPr lang="en-GB" sz="2000"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27" name="Rectangle 33"/>
            <p:cNvSpPr>
              <a:spLocks noChangeArrowheads="1"/>
            </p:cNvSpPr>
            <p:nvPr/>
          </p:nvSpPr>
          <p:spPr bwMode="auto">
            <a:xfrm>
              <a:off x="832" y="1653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sz="2100">
                  <a:ea typeface="ＭＳ Ｐゴシック" panose="020B0600070205080204" pitchFamily="34" charset="-128"/>
                </a:rPr>
                <a:t>7</a:t>
              </a:r>
              <a:endParaRPr lang="en-GB" sz="2000"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28" name="Rectangle 34"/>
            <p:cNvSpPr>
              <a:spLocks noChangeArrowheads="1"/>
            </p:cNvSpPr>
            <p:nvPr/>
          </p:nvSpPr>
          <p:spPr bwMode="auto">
            <a:xfrm>
              <a:off x="832" y="1390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sz="2100">
                  <a:ea typeface="ＭＳ Ｐゴシック" panose="020B0600070205080204" pitchFamily="34" charset="-128"/>
                </a:rPr>
                <a:t>8</a:t>
              </a:r>
              <a:endParaRPr lang="en-GB" sz="2000"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29" name="Rectangle 35"/>
            <p:cNvSpPr>
              <a:spLocks noChangeArrowheads="1"/>
            </p:cNvSpPr>
            <p:nvPr/>
          </p:nvSpPr>
          <p:spPr bwMode="auto">
            <a:xfrm>
              <a:off x="832" y="1122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sz="2100">
                  <a:ea typeface="ＭＳ Ｐゴシック" panose="020B0600070205080204" pitchFamily="34" charset="-128"/>
                </a:rPr>
                <a:t>9</a:t>
              </a:r>
              <a:endParaRPr lang="en-GB" sz="2000"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30" name="Rectangle 36"/>
            <p:cNvSpPr>
              <a:spLocks noChangeArrowheads="1"/>
            </p:cNvSpPr>
            <p:nvPr/>
          </p:nvSpPr>
          <p:spPr bwMode="auto">
            <a:xfrm>
              <a:off x="736" y="860"/>
              <a:ext cx="187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sz="2100">
                  <a:ea typeface="ＭＳ Ｐゴシック" panose="020B0600070205080204" pitchFamily="34" charset="-128"/>
                </a:rPr>
                <a:t>10</a:t>
              </a:r>
              <a:endParaRPr lang="en-GB" sz="2000"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31" name="Rectangle 37"/>
            <p:cNvSpPr>
              <a:spLocks noChangeArrowheads="1"/>
            </p:cNvSpPr>
            <p:nvPr/>
          </p:nvSpPr>
          <p:spPr bwMode="auto">
            <a:xfrm rot="16200000">
              <a:off x="-79" y="1992"/>
              <a:ext cx="13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sz="2700">
                  <a:ea typeface="ＭＳ Ｐゴシック" panose="020B0600070205080204" pitchFamily="34" charset="-128"/>
                </a:rPr>
                <a:t>prevalence %</a:t>
              </a:r>
              <a:endParaRPr lang="en-GB" sz="2400"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32" name="Text Box 39"/>
            <p:cNvSpPr txBox="1">
              <a:spLocks noChangeArrowheads="1"/>
            </p:cNvSpPr>
            <p:nvPr/>
          </p:nvSpPr>
          <p:spPr bwMode="auto">
            <a:xfrm>
              <a:off x="1792" y="3552"/>
              <a:ext cx="34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zh-TW" altLang="en-US" sz="1600" b="1">
                  <a:latin typeface="Century Gothic" panose="020B0502020202020204" pitchFamily="34" charset="0"/>
                  <a:ea typeface="新細明體" charset="-120"/>
                </a:rPr>
                <a:t>	</a:t>
              </a:r>
            </a:p>
          </p:txBody>
        </p:sp>
        <p:sp>
          <p:nvSpPr>
            <p:cNvPr id="133" name="Text Box 40"/>
            <p:cNvSpPr txBox="1">
              <a:spLocks noChangeArrowheads="1"/>
            </p:cNvSpPr>
            <p:nvPr/>
          </p:nvSpPr>
          <p:spPr bwMode="auto">
            <a:xfrm>
              <a:off x="128" y="3654"/>
              <a:ext cx="896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TW">
                  <a:ea typeface="新細明體" charset="-120"/>
                </a:rPr>
                <a:t>age range</a:t>
              </a:r>
            </a:p>
            <a:p>
              <a:pPr>
                <a:spcBef>
                  <a:spcPct val="50000"/>
                </a:spcBef>
              </a:pPr>
              <a:r>
                <a:rPr lang="en-US" altLang="zh-TW">
                  <a:ea typeface="新細明體" charset="-120"/>
                </a:rPr>
                <a:t>mean age </a:t>
              </a:r>
            </a:p>
          </p:txBody>
        </p:sp>
        <p:sp>
          <p:nvSpPr>
            <p:cNvPr id="134" name="Text Box 41"/>
            <p:cNvSpPr txBox="1">
              <a:spLocks noChangeArrowheads="1"/>
            </p:cNvSpPr>
            <p:nvPr/>
          </p:nvSpPr>
          <p:spPr bwMode="auto">
            <a:xfrm>
              <a:off x="1067" y="3654"/>
              <a:ext cx="597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TW">
                  <a:ea typeface="新細明體" charset="-120"/>
                </a:rPr>
                <a:t>66-103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zh-TW">
                  <a:ea typeface="新細明體" charset="-120"/>
                </a:rPr>
                <a:t>78</a:t>
              </a:r>
            </a:p>
          </p:txBody>
        </p:sp>
        <p:sp>
          <p:nvSpPr>
            <p:cNvPr id="135" name="Text Box 42"/>
            <p:cNvSpPr txBox="1">
              <a:spLocks noChangeArrowheads="1"/>
            </p:cNvSpPr>
            <p:nvPr/>
          </p:nvSpPr>
          <p:spPr bwMode="auto">
            <a:xfrm>
              <a:off x="2731" y="3654"/>
              <a:ext cx="640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TW">
                  <a:ea typeface="新細明體" charset="-120"/>
                </a:rPr>
                <a:t>75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zh-TW">
                  <a:ea typeface="新細明體" charset="-120"/>
                </a:rPr>
                <a:t>75</a:t>
              </a:r>
            </a:p>
          </p:txBody>
        </p:sp>
        <p:sp>
          <p:nvSpPr>
            <p:cNvPr id="136" name="Text Box 43"/>
            <p:cNvSpPr txBox="1">
              <a:spLocks noChangeArrowheads="1"/>
            </p:cNvSpPr>
            <p:nvPr/>
          </p:nvSpPr>
          <p:spPr bwMode="auto">
            <a:xfrm>
              <a:off x="3285" y="3654"/>
              <a:ext cx="598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TW" u="sng">
                  <a:ea typeface="新細明體" charset="-120"/>
                </a:rPr>
                <a:t>&gt;</a:t>
              </a:r>
              <a:r>
                <a:rPr lang="en-US" altLang="zh-TW">
                  <a:ea typeface="新細明體" charset="-120"/>
                </a:rPr>
                <a:t> 50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zh-TW">
                  <a:ea typeface="新細明體" charset="-120"/>
                </a:rPr>
                <a:t>-</a:t>
              </a:r>
            </a:p>
          </p:txBody>
        </p:sp>
        <p:sp>
          <p:nvSpPr>
            <p:cNvPr id="137" name="Text Box 44"/>
            <p:cNvSpPr txBox="1">
              <a:spLocks noChangeArrowheads="1"/>
            </p:cNvSpPr>
            <p:nvPr/>
          </p:nvSpPr>
          <p:spPr bwMode="auto">
            <a:xfrm>
              <a:off x="3840" y="3654"/>
              <a:ext cx="640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TW">
                  <a:ea typeface="新細明體" charset="-120"/>
                </a:rPr>
                <a:t>&gt; 40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zh-TW">
                  <a:ea typeface="新細明體" charset="-120"/>
                </a:rPr>
                <a:t>60</a:t>
              </a:r>
            </a:p>
          </p:txBody>
        </p:sp>
        <p:sp>
          <p:nvSpPr>
            <p:cNvPr id="138" name="Text Box 45"/>
            <p:cNvSpPr txBox="1">
              <a:spLocks noChangeArrowheads="1"/>
            </p:cNvSpPr>
            <p:nvPr/>
          </p:nvSpPr>
          <p:spPr bwMode="auto">
            <a:xfrm>
              <a:off x="4977" y="3654"/>
              <a:ext cx="597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TW">
                  <a:ea typeface="新細明體" charset="-120"/>
                </a:rPr>
                <a:t>55-95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zh-TW">
                  <a:ea typeface="新細明體" charset="-120"/>
                </a:rPr>
                <a:t>65</a:t>
              </a:r>
            </a:p>
          </p:txBody>
        </p:sp>
        <p:sp>
          <p:nvSpPr>
            <p:cNvPr id="139" name="Text Box 46"/>
            <p:cNvSpPr txBox="1">
              <a:spLocks noChangeArrowheads="1"/>
            </p:cNvSpPr>
            <p:nvPr/>
          </p:nvSpPr>
          <p:spPr bwMode="auto">
            <a:xfrm>
              <a:off x="1579" y="3654"/>
              <a:ext cx="597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TW">
                  <a:ea typeface="新細明體" charset="-120"/>
                </a:rPr>
                <a:t>75-86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zh-TW">
                  <a:ea typeface="新細明體" charset="-120"/>
                </a:rPr>
                <a:t>-</a:t>
              </a:r>
            </a:p>
          </p:txBody>
        </p:sp>
        <p:sp>
          <p:nvSpPr>
            <p:cNvPr id="140" name="Text Box 47"/>
            <p:cNvSpPr txBox="1">
              <a:spLocks noChangeArrowheads="1"/>
            </p:cNvSpPr>
            <p:nvPr/>
          </p:nvSpPr>
          <p:spPr bwMode="auto">
            <a:xfrm>
              <a:off x="2176" y="3654"/>
              <a:ext cx="597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TW">
                  <a:ea typeface="新細明體" charset="-120"/>
                </a:rPr>
                <a:t>70-84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zh-TW">
                  <a:ea typeface="新細明體" charset="-120"/>
                </a:rPr>
                <a:t>76</a:t>
              </a:r>
            </a:p>
          </p:txBody>
        </p:sp>
        <p:sp>
          <p:nvSpPr>
            <p:cNvPr id="141" name="Rectangle 49"/>
            <p:cNvSpPr>
              <a:spLocks noChangeArrowheads="1"/>
            </p:cNvSpPr>
            <p:nvPr/>
          </p:nvSpPr>
          <p:spPr bwMode="auto">
            <a:xfrm>
              <a:off x="2215" y="2267"/>
              <a:ext cx="510" cy="134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42" name="Rectangle 50"/>
            <p:cNvSpPr>
              <a:spLocks noChangeArrowheads="1"/>
            </p:cNvSpPr>
            <p:nvPr/>
          </p:nvSpPr>
          <p:spPr bwMode="auto">
            <a:xfrm>
              <a:off x="2215" y="1635"/>
              <a:ext cx="510" cy="63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43" name="Text Box 51"/>
            <p:cNvSpPr txBox="1">
              <a:spLocks noChangeArrowheads="1"/>
            </p:cNvSpPr>
            <p:nvPr/>
          </p:nvSpPr>
          <p:spPr bwMode="auto">
            <a:xfrm>
              <a:off x="2300" y="1392"/>
              <a:ext cx="341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TW" b="1">
                  <a:ea typeface="新細明體" charset="-120"/>
                </a:rPr>
                <a:t>7.5</a:t>
              </a:r>
              <a:r>
                <a:rPr lang="en-US" altLang="zh-TW" sz="1200" b="1">
                  <a:ea typeface="新細明體" charset="-120"/>
                </a:rPr>
                <a:t>	</a:t>
              </a:r>
            </a:p>
          </p:txBody>
        </p:sp>
        <p:sp>
          <p:nvSpPr>
            <p:cNvPr id="144" name="Text Box 52"/>
            <p:cNvSpPr txBox="1">
              <a:spLocks noChangeArrowheads="1"/>
            </p:cNvSpPr>
            <p:nvPr/>
          </p:nvSpPr>
          <p:spPr bwMode="auto">
            <a:xfrm>
              <a:off x="2299" y="3238"/>
              <a:ext cx="34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TW" b="1">
                  <a:ea typeface="新細明體" charset="-120"/>
                </a:rPr>
                <a:t>5.1</a:t>
              </a:r>
              <a:r>
                <a:rPr lang="en-US" altLang="zh-TW" sz="1200" b="1">
                  <a:ea typeface="新細明體" charset="-120"/>
                </a:rPr>
                <a:t>	</a:t>
              </a:r>
            </a:p>
          </p:txBody>
        </p:sp>
        <p:sp>
          <p:nvSpPr>
            <p:cNvPr id="145" name="Text Box 53"/>
            <p:cNvSpPr txBox="1">
              <a:spLocks noChangeArrowheads="1"/>
            </p:cNvSpPr>
            <p:nvPr/>
          </p:nvSpPr>
          <p:spPr bwMode="auto">
            <a:xfrm>
              <a:off x="2033" y="605"/>
              <a:ext cx="875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25000"/>
                </a:spcBef>
              </a:pPr>
              <a:r>
                <a:rPr lang="en-US" altLang="zh-TW" sz="1400" b="1">
                  <a:ea typeface="新細明體" charset="-120"/>
                </a:rPr>
                <a:t>England</a:t>
              </a:r>
            </a:p>
            <a:p>
              <a:pPr algn="ctr">
                <a:spcBef>
                  <a:spcPct val="25000"/>
                </a:spcBef>
              </a:pPr>
              <a:r>
                <a:rPr lang="en-US" altLang="zh-TW" sz="1400" b="1">
                  <a:ea typeface="新細明體" charset="-120"/>
                </a:rPr>
                <a:t>(Poole)</a:t>
              </a:r>
            </a:p>
          </p:txBody>
        </p:sp>
        <p:sp>
          <p:nvSpPr>
            <p:cNvPr id="146" name="Rectangle 55"/>
            <p:cNvSpPr>
              <a:spLocks noChangeArrowheads="1"/>
            </p:cNvSpPr>
            <p:nvPr/>
          </p:nvSpPr>
          <p:spPr bwMode="auto">
            <a:xfrm>
              <a:off x="3331" y="2428"/>
              <a:ext cx="506" cy="118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47" name="Rectangle 56"/>
            <p:cNvSpPr>
              <a:spLocks noChangeArrowheads="1"/>
            </p:cNvSpPr>
            <p:nvPr/>
          </p:nvSpPr>
          <p:spPr bwMode="auto">
            <a:xfrm>
              <a:off x="3331" y="1921"/>
              <a:ext cx="506" cy="50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48" name="Text Box 57"/>
            <p:cNvSpPr txBox="1">
              <a:spLocks noChangeArrowheads="1"/>
            </p:cNvSpPr>
            <p:nvPr/>
          </p:nvSpPr>
          <p:spPr bwMode="auto">
            <a:xfrm>
              <a:off x="3413" y="1699"/>
              <a:ext cx="34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TW" b="1">
                  <a:ea typeface="新細明體" charset="-120"/>
                </a:rPr>
                <a:t>6.4</a:t>
              </a:r>
              <a:r>
                <a:rPr lang="en-US" altLang="zh-TW" sz="1200" b="1">
                  <a:ea typeface="新細明體" charset="-120"/>
                </a:rPr>
                <a:t>	</a:t>
              </a:r>
            </a:p>
          </p:txBody>
        </p:sp>
        <p:sp>
          <p:nvSpPr>
            <p:cNvPr id="149" name="Text Box 58"/>
            <p:cNvSpPr txBox="1">
              <a:spLocks noChangeArrowheads="1"/>
            </p:cNvSpPr>
            <p:nvPr/>
          </p:nvSpPr>
          <p:spPr bwMode="auto">
            <a:xfrm>
              <a:off x="3413" y="3238"/>
              <a:ext cx="341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TW" b="1">
                  <a:ea typeface="新細明體" charset="-120"/>
                </a:rPr>
                <a:t>4.5</a:t>
              </a:r>
              <a:r>
                <a:rPr lang="en-US" altLang="zh-TW" sz="1200" b="1">
                  <a:ea typeface="新細明體" charset="-120"/>
                </a:rPr>
                <a:t>	</a:t>
              </a:r>
            </a:p>
          </p:txBody>
        </p:sp>
        <p:sp>
          <p:nvSpPr>
            <p:cNvPr id="150" name="Text Box 59"/>
            <p:cNvSpPr txBox="1">
              <a:spLocks noChangeArrowheads="1"/>
            </p:cNvSpPr>
            <p:nvPr/>
          </p:nvSpPr>
          <p:spPr bwMode="auto">
            <a:xfrm>
              <a:off x="3243" y="605"/>
              <a:ext cx="68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25000"/>
                </a:spcBef>
              </a:pPr>
              <a:r>
                <a:rPr lang="en-US" altLang="zh-TW" sz="1400" b="1">
                  <a:ea typeface="新細明體" charset="-120"/>
                </a:rPr>
                <a:t>Den.</a:t>
              </a:r>
            </a:p>
            <a:p>
              <a:pPr algn="ctr">
                <a:spcBef>
                  <a:spcPct val="25000"/>
                </a:spcBef>
              </a:pPr>
              <a:r>
                <a:rPr lang="en-US" altLang="zh-TW" sz="1400" b="1">
                  <a:ea typeface="新細明體" charset="-120"/>
                </a:rPr>
                <a:t>(Copen.)</a:t>
              </a:r>
            </a:p>
          </p:txBody>
        </p:sp>
        <p:sp>
          <p:nvSpPr>
            <p:cNvPr id="151" name="Rectangle 61"/>
            <p:cNvSpPr>
              <a:spLocks noChangeArrowheads="1"/>
            </p:cNvSpPr>
            <p:nvPr/>
          </p:nvSpPr>
          <p:spPr bwMode="auto">
            <a:xfrm>
              <a:off x="3882" y="2852"/>
              <a:ext cx="511" cy="763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52" name="Rectangle 62"/>
            <p:cNvSpPr>
              <a:spLocks noChangeArrowheads="1"/>
            </p:cNvSpPr>
            <p:nvPr/>
          </p:nvSpPr>
          <p:spPr bwMode="auto">
            <a:xfrm>
              <a:off x="3882" y="2321"/>
              <a:ext cx="511" cy="53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53" name="Text Box 63"/>
            <p:cNvSpPr txBox="1">
              <a:spLocks noChangeArrowheads="1"/>
            </p:cNvSpPr>
            <p:nvPr/>
          </p:nvSpPr>
          <p:spPr bwMode="auto">
            <a:xfrm>
              <a:off x="3967" y="2083"/>
              <a:ext cx="341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TW" b="1">
                  <a:ea typeface="新細明體" charset="-120"/>
                </a:rPr>
                <a:t>4.9</a:t>
              </a:r>
              <a:r>
                <a:rPr lang="en-US" altLang="zh-TW" sz="1200" b="1">
                  <a:ea typeface="新細明體" charset="-120"/>
                </a:rPr>
                <a:t>	</a:t>
              </a:r>
            </a:p>
          </p:txBody>
        </p:sp>
        <p:sp>
          <p:nvSpPr>
            <p:cNvPr id="154" name="Text Box 64"/>
            <p:cNvSpPr txBox="1">
              <a:spLocks noChangeArrowheads="1"/>
            </p:cNvSpPr>
            <p:nvPr/>
          </p:nvSpPr>
          <p:spPr bwMode="auto">
            <a:xfrm>
              <a:off x="3967" y="3238"/>
              <a:ext cx="341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TW" b="1">
                  <a:ea typeface="新細明體" charset="-120"/>
                </a:rPr>
                <a:t>2.9</a:t>
              </a:r>
              <a:r>
                <a:rPr lang="en-US" altLang="zh-TW" sz="1200" b="1">
                  <a:ea typeface="新細明體" charset="-120"/>
                </a:rPr>
                <a:t>	</a:t>
              </a:r>
            </a:p>
          </p:txBody>
        </p:sp>
        <p:sp>
          <p:nvSpPr>
            <p:cNvPr id="155" name="Text Box 65"/>
            <p:cNvSpPr txBox="1">
              <a:spLocks noChangeArrowheads="1"/>
            </p:cNvSpPr>
            <p:nvPr/>
          </p:nvSpPr>
          <p:spPr bwMode="auto">
            <a:xfrm>
              <a:off x="3754" y="605"/>
              <a:ext cx="76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25000"/>
                </a:spcBef>
              </a:pPr>
              <a:r>
                <a:rPr lang="en-US" altLang="zh-TW" sz="1400" b="1">
                  <a:ea typeface="新細明體" charset="-120"/>
                </a:rPr>
                <a:t>Spain</a:t>
              </a:r>
            </a:p>
            <a:p>
              <a:pPr algn="ctr">
                <a:spcBef>
                  <a:spcPct val="25000"/>
                </a:spcBef>
              </a:pPr>
              <a:r>
                <a:rPr lang="en-US" altLang="zh-TW" sz="1400" b="1">
                  <a:ea typeface="新細明體" charset="-120"/>
                </a:rPr>
                <a:t>(Asturias)</a:t>
              </a:r>
            </a:p>
          </p:txBody>
        </p:sp>
        <p:sp>
          <p:nvSpPr>
            <p:cNvPr id="156" name="Rectangle 66"/>
            <p:cNvSpPr>
              <a:spLocks noChangeArrowheads="1"/>
            </p:cNvSpPr>
            <p:nvPr/>
          </p:nvSpPr>
          <p:spPr bwMode="auto">
            <a:xfrm>
              <a:off x="1645" y="2506"/>
              <a:ext cx="511" cy="110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57" name="Rectangle 67"/>
            <p:cNvSpPr>
              <a:spLocks noChangeArrowheads="1"/>
            </p:cNvSpPr>
            <p:nvPr/>
          </p:nvSpPr>
          <p:spPr bwMode="auto">
            <a:xfrm>
              <a:off x="1645" y="1450"/>
              <a:ext cx="511" cy="105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58" name="Text Box 68"/>
            <p:cNvSpPr txBox="1">
              <a:spLocks noChangeArrowheads="1"/>
            </p:cNvSpPr>
            <p:nvPr/>
          </p:nvSpPr>
          <p:spPr bwMode="auto">
            <a:xfrm>
              <a:off x="1730" y="1219"/>
              <a:ext cx="34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TW" b="1">
                  <a:ea typeface="新細明體" charset="-120"/>
                </a:rPr>
                <a:t>8.2</a:t>
              </a:r>
              <a:r>
                <a:rPr lang="en-US" altLang="zh-TW" sz="1200" b="1">
                  <a:ea typeface="新細明體" charset="-120"/>
                </a:rPr>
                <a:t>	</a:t>
              </a:r>
            </a:p>
          </p:txBody>
        </p:sp>
        <p:sp>
          <p:nvSpPr>
            <p:cNvPr id="159" name="Text Box 69"/>
            <p:cNvSpPr txBox="1">
              <a:spLocks noChangeArrowheads="1"/>
            </p:cNvSpPr>
            <p:nvPr/>
          </p:nvSpPr>
          <p:spPr bwMode="auto">
            <a:xfrm>
              <a:off x="1730" y="3238"/>
              <a:ext cx="341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TW" b="1">
                  <a:ea typeface="新細明體" charset="-120"/>
                </a:rPr>
                <a:t>4.2</a:t>
              </a:r>
              <a:r>
                <a:rPr lang="en-US" altLang="zh-TW" sz="1200" b="1">
                  <a:ea typeface="新細明體" charset="-120"/>
                </a:rPr>
                <a:t>	</a:t>
              </a:r>
            </a:p>
          </p:txBody>
        </p:sp>
        <p:sp>
          <p:nvSpPr>
            <p:cNvPr id="160" name="Text Box 70"/>
            <p:cNvSpPr txBox="1">
              <a:spLocks noChangeArrowheads="1"/>
            </p:cNvSpPr>
            <p:nvPr/>
          </p:nvSpPr>
          <p:spPr bwMode="auto">
            <a:xfrm>
              <a:off x="1474" y="605"/>
              <a:ext cx="854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25000"/>
                </a:spcBef>
              </a:pPr>
              <a:r>
                <a:rPr lang="en-US" altLang="zh-TW" sz="1400" b="1">
                  <a:ea typeface="新細明體" charset="-120"/>
                </a:rPr>
                <a:t>Finland</a:t>
              </a:r>
            </a:p>
            <a:p>
              <a:pPr algn="ctr">
                <a:spcBef>
                  <a:spcPct val="25000"/>
                </a:spcBef>
              </a:pPr>
              <a:r>
                <a:rPr lang="en-US" altLang="zh-TW" sz="1400" b="1">
                  <a:ea typeface="新細明體" charset="-120"/>
                </a:rPr>
                <a:t>(Helsinki)</a:t>
              </a:r>
            </a:p>
          </p:txBody>
        </p:sp>
        <p:sp>
          <p:nvSpPr>
            <p:cNvPr id="161" name="Rectangle 72"/>
            <p:cNvSpPr>
              <a:spLocks noChangeArrowheads="1"/>
            </p:cNvSpPr>
            <p:nvPr/>
          </p:nvSpPr>
          <p:spPr bwMode="auto">
            <a:xfrm>
              <a:off x="4434" y="3168"/>
              <a:ext cx="511" cy="44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62" name="Rectangle 73"/>
            <p:cNvSpPr>
              <a:spLocks noChangeArrowheads="1"/>
            </p:cNvSpPr>
            <p:nvPr/>
          </p:nvSpPr>
          <p:spPr bwMode="auto">
            <a:xfrm>
              <a:off x="4434" y="2500"/>
              <a:ext cx="511" cy="66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63" name="Text Box 74"/>
            <p:cNvSpPr txBox="1">
              <a:spLocks noChangeArrowheads="1"/>
            </p:cNvSpPr>
            <p:nvPr/>
          </p:nvSpPr>
          <p:spPr bwMode="auto">
            <a:xfrm>
              <a:off x="4348" y="605"/>
              <a:ext cx="683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25000"/>
                </a:spcBef>
              </a:pPr>
              <a:r>
                <a:rPr lang="en-US" altLang="zh-TW" sz="1400" b="1">
                  <a:ea typeface="新細明體" charset="-120"/>
                </a:rPr>
                <a:t>Portugal</a:t>
              </a:r>
            </a:p>
            <a:p>
              <a:pPr algn="ctr">
                <a:spcBef>
                  <a:spcPct val="25000"/>
                </a:spcBef>
              </a:pPr>
              <a:r>
                <a:rPr lang="en-US" altLang="zh-TW" sz="1400" b="1">
                  <a:ea typeface="新細明體" charset="-120"/>
                </a:rPr>
                <a:t>(EPICA)</a:t>
              </a:r>
            </a:p>
          </p:txBody>
        </p:sp>
        <p:sp>
          <p:nvSpPr>
            <p:cNvPr id="164" name="Text Box 75"/>
            <p:cNvSpPr txBox="1">
              <a:spLocks noChangeArrowheads="1"/>
            </p:cNvSpPr>
            <p:nvPr/>
          </p:nvSpPr>
          <p:spPr bwMode="auto">
            <a:xfrm>
              <a:off x="4519" y="3238"/>
              <a:ext cx="34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TW" b="1">
                  <a:ea typeface="新細明體" charset="-120"/>
                </a:rPr>
                <a:t>1.7</a:t>
              </a:r>
              <a:endParaRPr lang="en-US" altLang="zh-TW" sz="1200" b="1">
                <a:ea typeface="新細明體" charset="-120"/>
              </a:endParaRPr>
            </a:p>
          </p:txBody>
        </p:sp>
        <p:sp>
          <p:nvSpPr>
            <p:cNvPr id="165" name="Text Box 76"/>
            <p:cNvSpPr txBox="1">
              <a:spLocks noChangeArrowheads="1"/>
            </p:cNvSpPr>
            <p:nvPr/>
          </p:nvSpPr>
          <p:spPr bwMode="auto">
            <a:xfrm>
              <a:off x="4464" y="2272"/>
              <a:ext cx="45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TW" b="1">
                  <a:ea typeface="新細明體" charset="-120"/>
                </a:rPr>
                <a:t>4.2</a:t>
              </a:r>
              <a:r>
                <a:rPr lang="en-US" altLang="zh-TW" sz="1200" b="1">
                  <a:ea typeface="新細明體" charset="-120"/>
                </a:rPr>
                <a:t>	</a:t>
              </a:r>
            </a:p>
          </p:txBody>
        </p:sp>
        <p:sp>
          <p:nvSpPr>
            <p:cNvPr id="166" name="Text Box 77"/>
            <p:cNvSpPr txBox="1">
              <a:spLocks noChangeArrowheads="1"/>
            </p:cNvSpPr>
            <p:nvPr/>
          </p:nvSpPr>
          <p:spPr bwMode="auto">
            <a:xfrm>
              <a:off x="4428" y="3654"/>
              <a:ext cx="598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TW">
                  <a:ea typeface="新細明體" charset="-120"/>
                </a:rPr>
                <a:t>&gt;25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zh-TW">
                  <a:ea typeface="新細明體" charset="-120"/>
                </a:rPr>
                <a:t>68</a:t>
              </a:r>
            </a:p>
          </p:txBody>
        </p:sp>
        <p:sp>
          <p:nvSpPr>
            <p:cNvPr id="167" name="Rectangle 79"/>
            <p:cNvSpPr>
              <a:spLocks noChangeArrowheads="1"/>
            </p:cNvSpPr>
            <p:nvPr/>
          </p:nvSpPr>
          <p:spPr bwMode="auto">
            <a:xfrm>
              <a:off x="4989" y="3221"/>
              <a:ext cx="511" cy="39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68" name="Rectangle 80"/>
            <p:cNvSpPr>
              <a:spLocks noChangeArrowheads="1"/>
            </p:cNvSpPr>
            <p:nvPr/>
          </p:nvSpPr>
          <p:spPr bwMode="auto">
            <a:xfrm>
              <a:off x="4989" y="3060"/>
              <a:ext cx="511" cy="16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69" name="Text Box 81"/>
            <p:cNvSpPr txBox="1">
              <a:spLocks noChangeArrowheads="1"/>
            </p:cNvSpPr>
            <p:nvPr/>
          </p:nvSpPr>
          <p:spPr bwMode="auto">
            <a:xfrm>
              <a:off x="5086" y="2832"/>
              <a:ext cx="31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TW" b="1">
                  <a:ea typeface="新細明體" charset="-120"/>
                </a:rPr>
                <a:t>2.1 </a:t>
              </a:r>
              <a:endParaRPr lang="en-US" altLang="zh-TW" sz="1200" b="1">
                <a:ea typeface="新細明體" charset="-120"/>
              </a:endParaRPr>
            </a:p>
          </p:txBody>
        </p:sp>
        <p:sp>
          <p:nvSpPr>
            <p:cNvPr id="170" name="Text Box 82"/>
            <p:cNvSpPr txBox="1">
              <a:spLocks noChangeArrowheads="1"/>
            </p:cNvSpPr>
            <p:nvPr/>
          </p:nvSpPr>
          <p:spPr bwMode="auto">
            <a:xfrm>
              <a:off x="5073" y="3238"/>
              <a:ext cx="34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TW" b="1">
                  <a:ea typeface="新細明體" charset="-120"/>
                </a:rPr>
                <a:t>1.5</a:t>
              </a:r>
              <a:r>
                <a:rPr lang="en-US" altLang="zh-TW" sz="1200" b="1">
                  <a:ea typeface="新細明體" charset="-120"/>
                </a:rPr>
                <a:t>	</a:t>
              </a:r>
            </a:p>
          </p:txBody>
        </p:sp>
        <p:sp>
          <p:nvSpPr>
            <p:cNvPr id="171" name="Text Box 83"/>
            <p:cNvSpPr txBox="1">
              <a:spLocks noChangeArrowheads="1"/>
            </p:cNvSpPr>
            <p:nvPr/>
          </p:nvSpPr>
          <p:spPr bwMode="auto">
            <a:xfrm>
              <a:off x="4903" y="605"/>
              <a:ext cx="683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25000"/>
                </a:spcBef>
              </a:pPr>
              <a:r>
                <a:rPr lang="en-US" altLang="zh-TW" sz="1400" b="1">
                  <a:ea typeface="新細明體" charset="-120"/>
                </a:rPr>
                <a:t>Nether.</a:t>
              </a:r>
            </a:p>
            <a:p>
              <a:pPr algn="ctr">
                <a:spcBef>
                  <a:spcPct val="25000"/>
                </a:spcBef>
              </a:pPr>
              <a:r>
                <a:rPr lang="en-US" altLang="zh-TW" sz="1400" b="1">
                  <a:ea typeface="新細明體" charset="-120"/>
                </a:rPr>
                <a:t>(Rotter.)</a:t>
              </a:r>
            </a:p>
          </p:txBody>
        </p:sp>
        <p:sp>
          <p:nvSpPr>
            <p:cNvPr id="172" name="Rectangle 85"/>
            <p:cNvSpPr>
              <a:spLocks noChangeArrowheads="1"/>
            </p:cNvSpPr>
            <p:nvPr/>
          </p:nvSpPr>
          <p:spPr bwMode="auto">
            <a:xfrm>
              <a:off x="2768" y="2798"/>
              <a:ext cx="511" cy="81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3" name="Rectangle 86"/>
            <p:cNvSpPr>
              <a:spLocks noChangeArrowheads="1"/>
            </p:cNvSpPr>
            <p:nvPr/>
          </p:nvSpPr>
          <p:spPr bwMode="auto">
            <a:xfrm>
              <a:off x="2768" y="1844"/>
              <a:ext cx="511" cy="95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" name="Text Box 87"/>
            <p:cNvSpPr txBox="1">
              <a:spLocks noChangeArrowheads="1"/>
            </p:cNvSpPr>
            <p:nvPr/>
          </p:nvSpPr>
          <p:spPr bwMode="auto">
            <a:xfrm>
              <a:off x="2810" y="1603"/>
              <a:ext cx="427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TW" b="1">
                  <a:ea typeface="新細明體" charset="-120"/>
                </a:rPr>
                <a:t>6.7</a:t>
              </a:r>
              <a:r>
                <a:rPr lang="en-US" altLang="zh-TW" sz="1200" b="1">
                  <a:ea typeface="新細明體" charset="-120"/>
                </a:rPr>
                <a:t>	</a:t>
              </a:r>
            </a:p>
          </p:txBody>
        </p:sp>
        <p:sp>
          <p:nvSpPr>
            <p:cNvPr id="175" name="Text Box 88"/>
            <p:cNvSpPr txBox="1">
              <a:spLocks noChangeArrowheads="1"/>
            </p:cNvSpPr>
            <p:nvPr/>
          </p:nvSpPr>
          <p:spPr bwMode="auto">
            <a:xfrm>
              <a:off x="2618" y="605"/>
              <a:ext cx="811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25000"/>
                </a:spcBef>
              </a:pPr>
              <a:r>
                <a:rPr lang="en-US" altLang="zh-TW" sz="1400" b="1">
                  <a:ea typeface="新細明體" charset="-120"/>
                </a:rPr>
                <a:t>Sweden</a:t>
              </a:r>
            </a:p>
            <a:p>
              <a:pPr algn="ctr">
                <a:spcBef>
                  <a:spcPct val="25000"/>
                </a:spcBef>
              </a:pPr>
              <a:r>
                <a:rPr lang="en-US" altLang="zh-TW" sz="1400" b="1">
                  <a:ea typeface="新細明體" charset="-120"/>
                </a:rPr>
                <a:t>(Vasteras)</a:t>
              </a:r>
            </a:p>
          </p:txBody>
        </p:sp>
        <p:sp>
          <p:nvSpPr>
            <p:cNvPr id="176" name="Text Box 89"/>
            <p:cNvSpPr txBox="1">
              <a:spLocks noChangeArrowheads="1"/>
            </p:cNvSpPr>
            <p:nvPr/>
          </p:nvSpPr>
          <p:spPr bwMode="auto">
            <a:xfrm>
              <a:off x="2853" y="3238"/>
              <a:ext cx="341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TW" sz="2000" b="1">
                  <a:ea typeface="新細明體" charset="-120"/>
                </a:rPr>
                <a:t>3.1</a:t>
              </a:r>
              <a:r>
                <a:rPr lang="en-US" altLang="zh-TW" sz="1400" b="1">
                  <a:ea typeface="新細明體" charset="-120"/>
                </a:rPr>
                <a:t>	</a:t>
              </a:r>
            </a:p>
          </p:txBody>
        </p:sp>
        <p:sp>
          <p:nvSpPr>
            <p:cNvPr id="177" name="Rectangle 91"/>
            <p:cNvSpPr>
              <a:spLocks noChangeArrowheads="1"/>
            </p:cNvSpPr>
            <p:nvPr/>
          </p:nvSpPr>
          <p:spPr bwMode="auto">
            <a:xfrm>
              <a:off x="1084" y="2345"/>
              <a:ext cx="511" cy="127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8" name="Rectangle 92"/>
            <p:cNvSpPr>
              <a:spLocks noChangeArrowheads="1"/>
            </p:cNvSpPr>
            <p:nvPr/>
          </p:nvSpPr>
          <p:spPr bwMode="auto">
            <a:xfrm>
              <a:off x="1084" y="1289"/>
              <a:ext cx="511" cy="105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9" name="Text Box 93"/>
            <p:cNvSpPr txBox="1">
              <a:spLocks noChangeArrowheads="1"/>
            </p:cNvSpPr>
            <p:nvPr/>
          </p:nvSpPr>
          <p:spPr bwMode="auto">
            <a:xfrm>
              <a:off x="1041" y="576"/>
              <a:ext cx="597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25000"/>
                </a:spcBef>
              </a:pPr>
              <a:r>
                <a:rPr lang="en-US" altLang="zh-TW" sz="1600" b="1">
                  <a:ea typeface="ＭＳ Ｐゴシック" panose="020B0600070205080204" pitchFamily="34" charset="-128"/>
                </a:rPr>
                <a:t>USA</a:t>
              </a:r>
            </a:p>
            <a:p>
              <a:pPr algn="ctr">
                <a:spcBef>
                  <a:spcPct val="25000"/>
                </a:spcBef>
              </a:pPr>
              <a:r>
                <a:rPr lang="en-US" altLang="zh-TW" sz="1600" b="1">
                  <a:ea typeface="ＭＳ Ｐゴシック" panose="020B0600070205080204" pitchFamily="34" charset="-128"/>
                </a:rPr>
                <a:t>(CHS)</a:t>
              </a:r>
            </a:p>
          </p:txBody>
        </p:sp>
        <p:sp>
          <p:nvSpPr>
            <p:cNvPr id="180" name="Text Box 94"/>
            <p:cNvSpPr txBox="1">
              <a:spLocks noChangeArrowheads="1"/>
            </p:cNvSpPr>
            <p:nvPr/>
          </p:nvSpPr>
          <p:spPr bwMode="auto">
            <a:xfrm>
              <a:off x="1169" y="1075"/>
              <a:ext cx="341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TW" b="1">
                  <a:ea typeface="新細明體" charset="-120"/>
                </a:rPr>
                <a:t>8.8</a:t>
              </a:r>
              <a:r>
                <a:rPr lang="en-US" altLang="zh-TW" sz="1200" b="1">
                  <a:ea typeface="新細明體" charset="-120"/>
                </a:rPr>
                <a:t>	</a:t>
              </a:r>
            </a:p>
          </p:txBody>
        </p:sp>
        <p:sp>
          <p:nvSpPr>
            <p:cNvPr id="181" name="Text Box 95"/>
            <p:cNvSpPr txBox="1">
              <a:spLocks noChangeArrowheads="1"/>
            </p:cNvSpPr>
            <p:nvPr/>
          </p:nvSpPr>
          <p:spPr bwMode="auto">
            <a:xfrm>
              <a:off x="1169" y="3238"/>
              <a:ext cx="341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TW" b="1">
                  <a:ea typeface="新細明體" charset="-120"/>
                </a:rPr>
                <a:t>4.8</a:t>
              </a:r>
              <a:r>
                <a:rPr lang="en-US" altLang="zh-TW" sz="1200" b="1">
                  <a:ea typeface="新細明體" charset="-120"/>
                </a:rPr>
                <a:t>	</a:t>
              </a:r>
            </a:p>
          </p:txBody>
        </p:sp>
        <p:sp>
          <p:nvSpPr>
            <p:cNvPr id="182" name="Rectangle 97"/>
            <p:cNvSpPr>
              <a:spLocks noChangeArrowheads="1"/>
            </p:cNvSpPr>
            <p:nvPr/>
          </p:nvSpPr>
          <p:spPr bwMode="auto">
            <a:xfrm>
              <a:off x="3640" y="1115"/>
              <a:ext cx="92" cy="102"/>
            </a:xfrm>
            <a:prstGeom prst="rect">
              <a:avLst/>
            </a:prstGeom>
            <a:solidFill>
              <a:srgbClr val="FF6600"/>
            </a:solidFill>
            <a:ln w="7938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3" name="Rectangle 98"/>
            <p:cNvSpPr>
              <a:spLocks noChangeArrowheads="1"/>
            </p:cNvSpPr>
            <p:nvPr/>
          </p:nvSpPr>
          <p:spPr bwMode="auto">
            <a:xfrm>
              <a:off x="3775" y="1074"/>
              <a:ext cx="1610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50000"/>
                </a:spcAft>
              </a:pPr>
              <a:r>
                <a:rPr lang="en-GB" sz="1600" b="1">
                  <a:ea typeface="ＭＳ Ｐゴシック" panose="020B0600070205080204" pitchFamily="34" charset="-128"/>
                </a:rPr>
                <a:t>Proportion with reduced</a:t>
              </a:r>
              <a:br>
                <a:rPr lang="en-GB" sz="1600" b="1">
                  <a:ea typeface="ＭＳ Ｐゴシック" panose="020B0600070205080204" pitchFamily="34" charset="-128"/>
                </a:rPr>
              </a:br>
              <a:r>
                <a:rPr lang="en-GB" sz="1600" b="1">
                  <a:ea typeface="ＭＳ Ｐゴシック" panose="020B0600070205080204" pitchFamily="34" charset="-128"/>
                </a:rPr>
                <a:t>LV ejection fraction</a:t>
              </a:r>
            </a:p>
            <a:p>
              <a:pPr eaLnBrk="1" hangingPunct="1">
                <a:spcAft>
                  <a:spcPct val="50000"/>
                </a:spcAft>
              </a:pPr>
              <a:r>
                <a:rPr lang="en-GB" sz="1600" b="1">
                  <a:ea typeface="ＭＳ Ｐゴシック" panose="020B0600070205080204" pitchFamily="34" charset="-128"/>
                </a:rPr>
                <a:t>Proportion with preserved</a:t>
              </a:r>
              <a:br>
                <a:rPr lang="en-GB" sz="1600" b="1">
                  <a:ea typeface="ＭＳ Ｐゴシック" panose="020B0600070205080204" pitchFamily="34" charset="-128"/>
                </a:rPr>
              </a:br>
              <a:r>
                <a:rPr lang="en-GB" sz="1600" b="1">
                  <a:ea typeface="ＭＳ Ｐゴシック" panose="020B0600070205080204" pitchFamily="34" charset="-128"/>
                </a:rPr>
                <a:t>LV </a:t>
              </a:r>
              <a:r>
                <a:rPr lang="en-GB" sz="1600" b="1"/>
                <a:t>ejection fraction</a:t>
              </a:r>
            </a:p>
          </p:txBody>
        </p:sp>
        <p:sp>
          <p:nvSpPr>
            <p:cNvPr id="184" name="Rectangle 99"/>
            <p:cNvSpPr>
              <a:spLocks noChangeArrowheads="1"/>
            </p:cNvSpPr>
            <p:nvPr/>
          </p:nvSpPr>
          <p:spPr bwMode="auto">
            <a:xfrm>
              <a:off x="3640" y="1495"/>
              <a:ext cx="92" cy="102"/>
            </a:xfrm>
            <a:prstGeom prst="rect">
              <a:avLst/>
            </a:prstGeom>
            <a:solidFill>
              <a:srgbClr val="FFFF99"/>
            </a:solidFill>
            <a:ln w="7938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185" name="Line 100"/>
          <p:cNvSpPr>
            <a:spLocks noChangeShapeType="1"/>
          </p:cNvSpPr>
          <p:nvPr/>
        </p:nvSpPr>
        <p:spPr bwMode="auto">
          <a:xfrm>
            <a:off x="0" y="762000"/>
            <a:ext cx="1265216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23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37" y="2272419"/>
            <a:ext cx="10383627" cy="3458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637" y="798230"/>
            <a:ext cx="10565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IN" sz="2400" dirty="0"/>
          </a:p>
          <a:p>
            <a:pPr algn="ctr"/>
            <a:r>
              <a:rPr lang="en-US" sz="2400" dirty="0"/>
              <a:t>Get With the Guidelines-Heart Failure (GWTG-HF) Study , N=110,621, USA </a:t>
            </a:r>
          </a:p>
          <a:p>
            <a:pPr algn="ctr"/>
            <a:r>
              <a:rPr lang="en-US" sz="2400" dirty="0"/>
              <a:t>using actual data on the proportion of hospitalization patients </a:t>
            </a:r>
            <a:endParaRPr lang="en-IN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292158" y="6074875"/>
            <a:ext cx="557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  <a:p>
            <a:r>
              <a:rPr lang="en-IN" dirty="0"/>
              <a:t>Steinberg BA</a:t>
            </a:r>
            <a:r>
              <a:rPr lang="en-IN" i="1" dirty="0"/>
              <a:t>, </a:t>
            </a:r>
            <a:r>
              <a:rPr lang="en-IN" dirty="0"/>
              <a:t>Circulation 2012 126(1):65-75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4694" y="-175693"/>
            <a:ext cx="10241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IN" sz="32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Changing Landscape of Heart Failure: in Hospitalized HF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Pts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IN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5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954" y="2388029"/>
            <a:ext cx="7458052" cy="4051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3576" y="325925"/>
            <a:ext cx="10221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IN" sz="3200" dirty="0"/>
          </a:p>
          <a:p>
            <a:pPr algn="ctr"/>
            <a:r>
              <a:rPr lang="en-US" sz="3200" b="1" dirty="0"/>
              <a:t>Meta-analysis Global Group in Chronic Heart Failure (MAGGIC</a:t>
            </a:r>
            <a:r>
              <a:rPr lang="en-US" sz="3200" b="1" dirty="0" smtClean="0"/>
              <a:t>)</a:t>
            </a:r>
          </a:p>
          <a:p>
            <a:pPr algn="ctr"/>
            <a:r>
              <a:rPr lang="en-US" sz="3200" b="1" dirty="0" smtClean="0"/>
              <a:t> </a:t>
            </a:r>
            <a:r>
              <a:rPr lang="en-US" sz="2000" dirty="0"/>
              <a:t>31 studies, N= 41,972. 10,347 with HFPEF(HFNEF) </a:t>
            </a:r>
            <a:r>
              <a:rPr lang="en-US" sz="2000" dirty="0" err="1"/>
              <a:t>vs</a:t>
            </a:r>
            <a:r>
              <a:rPr lang="en-US" sz="2000" dirty="0"/>
              <a:t> 31,625 with HFREF </a:t>
            </a:r>
            <a:endParaRPr lang="en-IN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035357" y="6211669"/>
            <a:ext cx="5042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  <a:p>
            <a:r>
              <a:rPr lang="en-US" i="1" dirty="0" err="1"/>
              <a:t>Eur</a:t>
            </a:r>
            <a:r>
              <a:rPr lang="en-US" i="1" dirty="0"/>
              <a:t> Heart J </a:t>
            </a:r>
            <a:r>
              <a:rPr lang="en-US" dirty="0"/>
              <a:t>2012 33:1750–57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5158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07" y="2029311"/>
            <a:ext cx="6342973" cy="4506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447" y="2029311"/>
            <a:ext cx="6350130" cy="45062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263" y="346509"/>
            <a:ext cx="11473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Does heart failure with preserved ejection fraction simply represent a collection of </a:t>
            </a:r>
            <a:r>
              <a:rPr lang="en-IN" sz="2800" b="1" dirty="0"/>
              <a:t>co-morbidities rather than a </a:t>
            </a:r>
            <a:r>
              <a:rPr lang="en-IN" sz="2800" b="1" dirty="0" err="1"/>
              <a:t>pathophysiologically</a:t>
            </a:r>
            <a:r>
              <a:rPr lang="en-IN" sz="2800" b="1" dirty="0"/>
              <a:t> distinct entity?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90050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Who are these patients?</a:t>
            </a:r>
            <a:br>
              <a:rPr lang="en-US" b="1" dirty="0">
                <a:solidFill>
                  <a:srgbClr val="002060"/>
                </a:solidFill>
              </a:rPr>
            </a:b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421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Demographic Features</a:t>
            </a:r>
            <a:br>
              <a:rPr lang="en-IN" b="1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</a:t>
            </a:r>
            <a:r>
              <a:rPr lang="en-US" dirty="0" smtClean="0"/>
              <a:t>ifferences in race</a:t>
            </a:r>
            <a:r>
              <a:rPr lang="en-US" dirty="0"/>
              <a:t>, ethnicity, and geographic </a:t>
            </a:r>
            <a:r>
              <a:rPr lang="en-US" dirty="0" smtClean="0"/>
              <a:t>region</a:t>
            </a:r>
          </a:p>
          <a:p>
            <a:r>
              <a:rPr lang="en-US" b="1" dirty="0" smtClean="0"/>
              <a:t>African </a:t>
            </a:r>
            <a:r>
              <a:rPr lang="en-US" b="1" dirty="0"/>
              <a:t>Americans </a:t>
            </a:r>
            <a:r>
              <a:rPr lang="en-US" dirty="0"/>
              <a:t>may develop </a:t>
            </a:r>
            <a:r>
              <a:rPr lang="en-US" dirty="0" err="1"/>
              <a:t>HFpEF</a:t>
            </a:r>
            <a:r>
              <a:rPr lang="en-US" dirty="0"/>
              <a:t> at a </a:t>
            </a:r>
            <a:r>
              <a:rPr lang="en-US" dirty="0" smtClean="0"/>
              <a:t>younger age </a:t>
            </a:r>
          </a:p>
          <a:p>
            <a:r>
              <a:rPr lang="en-US" dirty="0" err="1" smtClean="0"/>
              <a:t>HFpEF</a:t>
            </a:r>
            <a:r>
              <a:rPr lang="en-US" dirty="0" smtClean="0"/>
              <a:t> </a:t>
            </a:r>
            <a:r>
              <a:rPr lang="en-US" dirty="0"/>
              <a:t>is increased in </a:t>
            </a:r>
            <a:r>
              <a:rPr lang="en-US" b="1" dirty="0"/>
              <a:t>Asians with a lean body mass and </a:t>
            </a:r>
            <a:r>
              <a:rPr lang="en-US" b="1" dirty="0" smtClean="0"/>
              <a:t>diabetes</a:t>
            </a:r>
            <a:endParaRPr lang="en-US" b="1" dirty="0"/>
          </a:p>
          <a:p>
            <a:r>
              <a:rPr lang="en-US" b="1" dirty="0" smtClean="0"/>
              <a:t>Hypertension</a:t>
            </a:r>
            <a:r>
              <a:rPr lang="en-US" dirty="0" smtClean="0"/>
              <a:t> in </a:t>
            </a:r>
            <a:r>
              <a:rPr lang="en-US" dirty="0"/>
              <a:t>majority </a:t>
            </a:r>
            <a:r>
              <a:rPr lang="en-US" dirty="0" smtClean="0"/>
              <a:t>of </a:t>
            </a:r>
            <a:r>
              <a:rPr lang="en-US" dirty="0"/>
              <a:t>(80% to </a:t>
            </a:r>
            <a:r>
              <a:rPr lang="en-US" dirty="0" smtClean="0"/>
              <a:t>90)</a:t>
            </a:r>
          </a:p>
          <a:p>
            <a:r>
              <a:rPr lang="en-US" b="1" dirty="0" smtClean="0"/>
              <a:t>Obesity</a:t>
            </a:r>
            <a:r>
              <a:rPr lang="en-US" dirty="0" smtClean="0"/>
              <a:t> </a:t>
            </a:r>
            <a:r>
              <a:rPr lang="en-US" dirty="0"/>
              <a:t>is seen in 30% to 50</a:t>
            </a:r>
            <a:r>
              <a:rPr lang="en-US" dirty="0" smtClean="0"/>
              <a:t>%</a:t>
            </a:r>
          </a:p>
          <a:p>
            <a:r>
              <a:rPr lang="en-US" b="1" dirty="0" smtClean="0"/>
              <a:t>Diabetes</a:t>
            </a:r>
            <a:r>
              <a:rPr lang="en-US" dirty="0" smtClean="0"/>
              <a:t> </a:t>
            </a:r>
            <a:r>
              <a:rPr lang="en-US" dirty="0"/>
              <a:t>in 20% to </a:t>
            </a:r>
            <a:r>
              <a:rPr lang="en-US" dirty="0" smtClean="0"/>
              <a:t>30%</a:t>
            </a:r>
          </a:p>
          <a:p>
            <a:r>
              <a:rPr lang="en-US" b="1" dirty="0"/>
              <a:t>A</a:t>
            </a:r>
            <a:r>
              <a:rPr lang="en-US" b="1" dirty="0" smtClean="0"/>
              <a:t>trial </a:t>
            </a:r>
            <a:r>
              <a:rPr lang="en-US" b="1" dirty="0"/>
              <a:t>fibrillation (AF) </a:t>
            </a:r>
            <a:r>
              <a:rPr lang="en-US" dirty="0"/>
              <a:t>in </a:t>
            </a:r>
            <a:r>
              <a:rPr lang="en-US" dirty="0" smtClean="0"/>
              <a:t>up to </a:t>
            </a:r>
            <a:r>
              <a:rPr lang="en-US" dirty="0"/>
              <a:t>20% to 30%, and a history of AF in about 50% of </a:t>
            </a:r>
            <a:r>
              <a:rPr lang="en-US" dirty="0" smtClean="0"/>
              <a:t>patients</a:t>
            </a:r>
          </a:p>
          <a:p>
            <a:r>
              <a:rPr lang="en-US" dirty="0" smtClean="0"/>
              <a:t>high </a:t>
            </a:r>
            <a:r>
              <a:rPr lang="en-US" dirty="0"/>
              <a:t>prevalence of renal </a:t>
            </a:r>
            <a:r>
              <a:rPr lang="en-US" dirty="0" smtClean="0"/>
              <a:t>disease</a:t>
            </a:r>
          </a:p>
          <a:p>
            <a:r>
              <a:rPr lang="en-US" b="1" dirty="0" smtClean="0"/>
              <a:t>CAD</a:t>
            </a:r>
            <a:r>
              <a:rPr lang="en-US" dirty="0" smtClean="0"/>
              <a:t> </a:t>
            </a:r>
            <a:r>
              <a:rPr lang="en-US" dirty="0"/>
              <a:t>is 20% to </a:t>
            </a:r>
            <a:r>
              <a:rPr lang="en-US" dirty="0" smtClean="0"/>
              <a:t>40%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7668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65 /F 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Progressive DOE and chest discomfort for 1-2 </a:t>
            </a:r>
            <a:r>
              <a:rPr lang="en-IN" dirty="0" err="1" smtClean="0"/>
              <a:t>yrs</a:t>
            </a:r>
            <a:r>
              <a:rPr lang="en-IN" dirty="0" smtClean="0"/>
              <a:t> (NYHA CLASS III)</a:t>
            </a:r>
          </a:p>
          <a:p>
            <a:r>
              <a:rPr lang="en-IN" dirty="0" smtClean="0"/>
              <a:t>Previous h/o hospitalization for HF</a:t>
            </a:r>
          </a:p>
          <a:p>
            <a:r>
              <a:rPr lang="en-IN" dirty="0" smtClean="0"/>
              <a:t>h/o HTN,DM  and CKD</a:t>
            </a:r>
          </a:p>
          <a:p>
            <a:r>
              <a:rPr lang="en-IN" dirty="0" smtClean="0"/>
              <a:t>c/c AF (rate control &amp; OAC)</a:t>
            </a:r>
          </a:p>
          <a:p>
            <a:r>
              <a:rPr lang="en-IN" dirty="0" smtClean="0"/>
              <a:t>Physical examination:</a:t>
            </a:r>
          </a:p>
          <a:p>
            <a:pPr lvl="1"/>
            <a:r>
              <a:rPr lang="en-IN" dirty="0" smtClean="0"/>
              <a:t>BP:140/90</a:t>
            </a:r>
          </a:p>
          <a:p>
            <a:pPr lvl="1"/>
            <a:r>
              <a:rPr lang="en-IN" dirty="0" smtClean="0"/>
              <a:t>JVP elevated</a:t>
            </a:r>
          </a:p>
          <a:p>
            <a:pPr lvl="1"/>
            <a:r>
              <a:rPr lang="en-IN" dirty="0" smtClean="0"/>
              <a:t>pedal oedema</a:t>
            </a:r>
          </a:p>
          <a:p>
            <a:pPr marL="457200" lvl="1" indent="0">
              <a:buNone/>
            </a:pPr>
            <a:r>
              <a:rPr lang="en-IN" dirty="0" smtClean="0"/>
              <a:t>LAB: NT </a:t>
            </a:r>
            <a:r>
              <a:rPr lang="en-IN" dirty="0" err="1" smtClean="0"/>
              <a:t>probnp</a:t>
            </a:r>
            <a:r>
              <a:rPr lang="en-IN" dirty="0" smtClean="0"/>
              <a:t> 627, cr-1.7 , Hb:11.7</a:t>
            </a:r>
          </a:p>
        </p:txBody>
      </p:sp>
    </p:spTree>
    <p:extLst>
      <p:ext uri="{BB962C8B-B14F-4D97-AF65-F5344CB8AC3E}">
        <p14:creationId xmlns:p14="http://schemas.microsoft.com/office/powerpoint/2010/main" val="323037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 smtClean="0"/>
              <a:t>COMORBID CONDITIONS- heterogeneous clinical </a:t>
            </a:r>
            <a:r>
              <a:rPr lang="en-IN" b="1" dirty="0"/>
              <a:t>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b="1" dirty="0" smtClean="0"/>
              <a:t>AGE</a:t>
            </a:r>
            <a:r>
              <a:rPr lang="en-IN" dirty="0" smtClean="0"/>
              <a:t>- </a:t>
            </a:r>
            <a:r>
              <a:rPr lang="en-US" dirty="0"/>
              <a:t>decrement </a:t>
            </a:r>
            <a:r>
              <a:rPr lang="en-US" dirty="0" smtClean="0"/>
              <a:t>due to </a:t>
            </a:r>
            <a:r>
              <a:rPr lang="en-US" dirty="0"/>
              <a:t>slower rates of LV relaxation</a:t>
            </a:r>
            <a:r>
              <a:rPr lang="en-US" dirty="0" smtClean="0"/>
              <a:t>, changes </a:t>
            </a:r>
            <a:r>
              <a:rPr lang="en-US" dirty="0"/>
              <a:t>in the pattern of LV filling, and reduction in the early diastolic annular </a:t>
            </a:r>
            <a:r>
              <a:rPr lang="en-US" dirty="0" smtClean="0"/>
              <a:t>velocity </a:t>
            </a:r>
            <a:r>
              <a:rPr lang="en-US" dirty="0"/>
              <a:t>that </a:t>
            </a:r>
            <a:r>
              <a:rPr lang="en-US" dirty="0" smtClean="0"/>
              <a:t>slowly </a:t>
            </a:r>
            <a:r>
              <a:rPr lang="en-IN" dirty="0" smtClean="0"/>
              <a:t>progress </a:t>
            </a:r>
            <a:r>
              <a:rPr lang="en-IN" dirty="0"/>
              <a:t>with </a:t>
            </a:r>
            <a:r>
              <a:rPr lang="en-IN" dirty="0" smtClean="0"/>
              <a:t>age</a:t>
            </a:r>
          </a:p>
          <a:p>
            <a:r>
              <a:rPr lang="en-IN" b="1" dirty="0" smtClean="0"/>
              <a:t>SEX</a:t>
            </a:r>
            <a:r>
              <a:rPr lang="en-IN" dirty="0" smtClean="0"/>
              <a:t>-</a:t>
            </a:r>
            <a:r>
              <a:rPr lang="en-US" dirty="0" smtClean="0"/>
              <a:t>Females are at </a:t>
            </a:r>
            <a:r>
              <a:rPr lang="en-US" dirty="0"/>
              <a:t>potent risk 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HYPERTENSION</a:t>
            </a:r>
            <a:r>
              <a:rPr lang="en-US" dirty="0" smtClean="0"/>
              <a:t> - </a:t>
            </a:r>
            <a:r>
              <a:rPr lang="en-US" dirty="0"/>
              <a:t>concentric remodeling or overt LV hypertrophy, increasing arterial and ventricular systolic </a:t>
            </a:r>
            <a:r>
              <a:rPr lang="en-US" dirty="0" smtClean="0"/>
              <a:t>stiffness -&gt; impaired relaxation </a:t>
            </a:r>
            <a:r>
              <a:rPr lang="en-US" dirty="0"/>
              <a:t>and increased diastolic </a:t>
            </a:r>
            <a:r>
              <a:rPr lang="en-US" dirty="0" smtClean="0"/>
              <a:t>stiffness</a:t>
            </a:r>
          </a:p>
        </p:txBody>
      </p:sp>
    </p:spTree>
    <p:extLst>
      <p:ext uri="{BB962C8B-B14F-4D97-AF65-F5344CB8AC3E}">
        <p14:creationId xmlns:p14="http://schemas.microsoft.com/office/powerpoint/2010/main" val="278790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b="1" dirty="0" smtClean="0"/>
              <a:t>CAD </a:t>
            </a:r>
            <a:r>
              <a:rPr lang="en-IN" dirty="0" smtClean="0"/>
              <a:t>- guidelines </a:t>
            </a:r>
            <a:r>
              <a:rPr lang="en-US" dirty="0" smtClean="0"/>
              <a:t>recommend </a:t>
            </a:r>
            <a:r>
              <a:rPr lang="en-US" dirty="0"/>
              <a:t>revascularization in those patients with </a:t>
            </a:r>
            <a:r>
              <a:rPr lang="en-US" dirty="0" err="1"/>
              <a:t>HFpEF</a:t>
            </a:r>
            <a:r>
              <a:rPr lang="en-US" dirty="0"/>
              <a:t> in whom </a:t>
            </a:r>
            <a:r>
              <a:rPr lang="en-US" dirty="0" smtClean="0"/>
              <a:t>ischemia </a:t>
            </a:r>
            <a:r>
              <a:rPr lang="en-US" dirty="0"/>
              <a:t>is felt to contribute </a:t>
            </a:r>
            <a:r>
              <a:rPr lang="en-US" dirty="0" smtClean="0"/>
              <a:t>to </a:t>
            </a:r>
            <a:r>
              <a:rPr lang="en-IN" dirty="0" smtClean="0"/>
              <a:t>diastolic dysfunction</a:t>
            </a:r>
          </a:p>
          <a:p>
            <a:r>
              <a:rPr lang="en-US" b="1" dirty="0"/>
              <a:t>Atrial Fibrillation and Other Rhythm </a:t>
            </a:r>
            <a:r>
              <a:rPr lang="en-US" b="1" dirty="0" smtClean="0"/>
              <a:t>Disturbances:</a:t>
            </a:r>
          </a:p>
          <a:p>
            <a:r>
              <a:rPr lang="en-IN" b="1" dirty="0" smtClean="0"/>
              <a:t>Obesity</a:t>
            </a:r>
          </a:p>
          <a:p>
            <a:r>
              <a:rPr lang="en-IN" b="1" dirty="0" smtClean="0"/>
              <a:t>Diabetes  mellitus </a:t>
            </a:r>
            <a:r>
              <a:rPr lang="en-IN" dirty="0" smtClean="0"/>
              <a:t>- </a:t>
            </a:r>
            <a:r>
              <a:rPr lang="en-US" dirty="0" smtClean="0"/>
              <a:t> contributes </a:t>
            </a:r>
            <a:r>
              <a:rPr lang="en-US" dirty="0"/>
              <a:t>to structural and functional coronary vascular </a:t>
            </a:r>
            <a:r>
              <a:rPr lang="en-US" dirty="0" smtClean="0"/>
              <a:t>and myocardial </a:t>
            </a:r>
            <a:r>
              <a:rPr lang="en-US" dirty="0"/>
              <a:t>changes include metabolic disturbances, activation of </a:t>
            </a:r>
            <a:r>
              <a:rPr lang="en-US" dirty="0" err="1"/>
              <a:t>proinflammatory</a:t>
            </a:r>
            <a:r>
              <a:rPr lang="en-US" dirty="0"/>
              <a:t> and </a:t>
            </a:r>
            <a:r>
              <a:rPr lang="en-US" dirty="0" err="1" smtClean="0"/>
              <a:t>profibrotic</a:t>
            </a:r>
            <a:r>
              <a:rPr lang="en-US" dirty="0"/>
              <a:t> </a:t>
            </a:r>
            <a:r>
              <a:rPr lang="en-US" dirty="0" smtClean="0"/>
              <a:t>mediators</a:t>
            </a:r>
            <a:r>
              <a:rPr lang="en-US" dirty="0"/>
              <a:t>, cardiac autonomic neuropathy, and increases in advanced </a:t>
            </a:r>
            <a:r>
              <a:rPr lang="en-US" dirty="0" err="1"/>
              <a:t>glycation</a:t>
            </a:r>
            <a:r>
              <a:rPr lang="en-US" dirty="0"/>
              <a:t> end products (AGEs</a:t>
            </a:r>
            <a:r>
              <a:rPr lang="en-US" dirty="0" smtClean="0"/>
              <a:t>)  -&gt; </a:t>
            </a:r>
            <a:r>
              <a:rPr lang="en-US" dirty="0"/>
              <a:t>promote increased collagen accumulation and stiffness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913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3" y="248164"/>
            <a:ext cx="11832659" cy="6471388"/>
          </a:xfrm>
        </p:spPr>
      </p:pic>
    </p:spTree>
    <p:extLst>
      <p:ext uri="{BB962C8B-B14F-4D97-AF65-F5344CB8AC3E}">
        <p14:creationId xmlns:p14="http://schemas.microsoft.com/office/powerpoint/2010/main" val="305788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 smtClean="0"/>
              <a:t>CKD</a:t>
            </a:r>
          </a:p>
          <a:p>
            <a:r>
              <a:rPr lang="en-IN" b="1" dirty="0" smtClean="0"/>
              <a:t>SLEEP APNOEA</a:t>
            </a:r>
          </a:p>
          <a:p>
            <a:r>
              <a:rPr lang="en-IN" b="1" dirty="0" smtClean="0"/>
              <a:t>PULMONARY ARTERY HYPERTENSION </a:t>
            </a:r>
            <a:r>
              <a:rPr lang="en-IN" dirty="0" smtClean="0"/>
              <a:t>– prognostic </a:t>
            </a:r>
            <a:r>
              <a:rPr lang="en-US" dirty="0" smtClean="0"/>
              <a:t>implications </a:t>
            </a:r>
            <a:r>
              <a:rPr lang="en-US" dirty="0"/>
              <a:t>and is associated with higher morbidity and mortality </a:t>
            </a:r>
            <a:r>
              <a:rPr lang="en-US" dirty="0" smtClean="0"/>
              <a:t>rates</a:t>
            </a:r>
          </a:p>
          <a:p>
            <a:endParaRPr lang="en-US" dirty="0"/>
          </a:p>
          <a:p>
            <a:r>
              <a:rPr lang="en-US" b="1" dirty="0" smtClean="0"/>
              <a:t>OTHER RARE </a:t>
            </a:r>
            <a:r>
              <a:rPr lang="en-US" dirty="0" smtClean="0"/>
              <a:t>–infiltrative CM , </a:t>
            </a:r>
            <a:r>
              <a:rPr lang="en-US" dirty="0" err="1" smtClean="0"/>
              <a:t>valvular</a:t>
            </a:r>
            <a:r>
              <a:rPr lang="en-US" dirty="0" smtClean="0"/>
              <a:t> disease , constrictive pericarditis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3863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2792436" y="1970088"/>
            <a:ext cx="1" cy="85578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>
            <a:off x="11022036" y="1970088"/>
            <a:ext cx="1" cy="85578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683803" y="1970087"/>
            <a:ext cx="3306951" cy="1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5764394" y="1970087"/>
            <a:ext cx="2314864" cy="1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2792436" y="2665413"/>
            <a:ext cx="1" cy="85578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7919717" y="1970087"/>
            <a:ext cx="1653478" cy="1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9443717" y="1970087"/>
            <a:ext cx="1653478" cy="1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>
            <a:off x="11022036" y="2665413"/>
            <a:ext cx="1" cy="85578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>
            <a:off x="2792436" y="3360738"/>
            <a:ext cx="1" cy="85578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>
            <a:off x="11022036" y="3360738"/>
            <a:ext cx="1" cy="85578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>
            <a:off x="2792436" y="4056063"/>
            <a:ext cx="1" cy="85578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>
            <a:off x="11022036" y="4056063"/>
            <a:ext cx="1" cy="85578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>
            <a:off x="2792436" y="4751388"/>
            <a:ext cx="1" cy="85578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H="1">
            <a:off x="11022036" y="4751388"/>
            <a:ext cx="1" cy="85578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H="1">
            <a:off x="2792436" y="5446712"/>
            <a:ext cx="1" cy="787399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H="1">
            <a:off x="11022036" y="5446712"/>
            <a:ext cx="1" cy="787399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" name="Rectangle 18"/>
          <p:cNvSpPr txBox="1">
            <a:spLocks noChangeArrowheads="1"/>
          </p:cNvSpPr>
          <p:nvPr/>
        </p:nvSpPr>
        <p:spPr>
          <a:xfrm>
            <a:off x="1301412" y="41091"/>
            <a:ext cx="11254150" cy="132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Characteristics of Patients with Reduced and Preserved LVEF</a:t>
            </a:r>
            <a:endParaRPr lang="en-US" sz="2800" b="1" dirty="0"/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925212" y="6477000"/>
            <a:ext cx="45047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200">
                <a:ea typeface="ＭＳ Ｐゴシック" panose="020B0600070205080204" pitchFamily="34" charset="-128"/>
              </a:rPr>
              <a:t>Bhatia et al. NEJM 2006;355:251-9</a:t>
            </a: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2148591" y="1441450"/>
            <a:ext cx="2886423" cy="23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900" b="1" dirty="0">
                <a:latin typeface="Helvetica" panose="020B0604020202020204" pitchFamily="34" charset="0"/>
                <a:ea typeface="ＭＳ Ｐゴシック" panose="020B0600070205080204" pitchFamily="34" charset="-128"/>
              </a:rPr>
              <a:t>Baseline Variables</a:t>
            </a:r>
            <a:endParaRPr lang="en-US" b="1" dirty="0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2254230" y="2012949"/>
            <a:ext cx="9424807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24" name="Rectangle 37"/>
          <p:cNvSpPr>
            <a:spLocks noChangeArrowheads="1"/>
          </p:cNvSpPr>
          <p:nvPr/>
        </p:nvSpPr>
        <p:spPr bwMode="auto">
          <a:xfrm>
            <a:off x="6044197" y="1441450"/>
            <a:ext cx="1887028" cy="23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900" b="1">
                <a:latin typeface="Helvetica" panose="020B0604020202020204" pitchFamily="34" charset="0"/>
                <a:ea typeface="ＭＳ Ｐゴシック" panose="020B0600070205080204" pitchFamily="34" charset="-128"/>
              </a:rPr>
              <a:t>Reduced EF</a:t>
            </a:r>
            <a:endParaRPr lang="en-US" b="1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5" name="Rectangle 38"/>
          <p:cNvSpPr>
            <a:spLocks noChangeArrowheads="1"/>
          </p:cNvSpPr>
          <p:nvPr/>
        </p:nvSpPr>
        <p:spPr bwMode="auto">
          <a:xfrm>
            <a:off x="5921399" y="1752600"/>
            <a:ext cx="2095501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(&lt;40%, n=1570)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26" name="Rectangle 53"/>
          <p:cNvSpPr>
            <a:spLocks noChangeArrowheads="1"/>
          </p:cNvSpPr>
          <p:nvPr/>
        </p:nvSpPr>
        <p:spPr bwMode="auto">
          <a:xfrm>
            <a:off x="7932563" y="1441450"/>
            <a:ext cx="2089056" cy="23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900" b="1">
                <a:latin typeface="Helvetica" panose="020B0604020202020204" pitchFamily="34" charset="0"/>
                <a:ea typeface="ＭＳ Ｐゴシック" panose="020B0600070205080204" pitchFamily="34" charset="-128"/>
              </a:rPr>
              <a:t>Preserved EF</a:t>
            </a:r>
            <a:endParaRPr lang="en-US" b="1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7" name="Rectangle 54"/>
          <p:cNvSpPr>
            <a:spLocks noChangeArrowheads="1"/>
          </p:cNvSpPr>
          <p:nvPr/>
        </p:nvSpPr>
        <p:spPr bwMode="auto">
          <a:xfrm>
            <a:off x="7927999" y="1752600"/>
            <a:ext cx="2095501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(&gt;50%, n = 880)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28" name="Rectangle 69"/>
          <p:cNvSpPr>
            <a:spLocks noChangeArrowheads="1"/>
          </p:cNvSpPr>
          <p:nvPr/>
        </p:nvSpPr>
        <p:spPr bwMode="auto">
          <a:xfrm>
            <a:off x="9986764" y="1441450"/>
            <a:ext cx="1162739" cy="23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900" b="1">
                <a:latin typeface="Helvetica" panose="020B0604020202020204" pitchFamily="34" charset="0"/>
                <a:ea typeface="ＭＳ Ｐゴシック" panose="020B0600070205080204" pitchFamily="34" charset="-128"/>
              </a:rPr>
              <a:t>P-value</a:t>
            </a:r>
            <a:endParaRPr lang="en-US" b="1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2309275" y="2211388"/>
            <a:ext cx="1884876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Mean LVEF %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30" name="Rectangle 39"/>
          <p:cNvSpPr>
            <a:spLocks noChangeArrowheads="1"/>
          </p:cNvSpPr>
          <p:nvPr/>
        </p:nvSpPr>
        <p:spPr bwMode="auto">
          <a:xfrm>
            <a:off x="6814428" y="2211388"/>
            <a:ext cx="56954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25.9</a:t>
            </a:r>
          </a:p>
        </p:txBody>
      </p:sp>
      <p:sp>
        <p:nvSpPr>
          <p:cNvPr id="31" name="Rectangle 55"/>
          <p:cNvSpPr>
            <a:spLocks noChangeArrowheads="1"/>
          </p:cNvSpPr>
          <p:nvPr/>
        </p:nvSpPr>
        <p:spPr bwMode="auto">
          <a:xfrm>
            <a:off x="8821028" y="2211388"/>
            <a:ext cx="56954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62.4</a:t>
            </a:r>
          </a:p>
        </p:txBody>
      </p:sp>
      <p:sp>
        <p:nvSpPr>
          <p:cNvPr id="32" name="Rectangle 70"/>
          <p:cNvSpPr>
            <a:spLocks noChangeArrowheads="1"/>
          </p:cNvSpPr>
          <p:nvPr/>
        </p:nvSpPr>
        <p:spPr bwMode="auto">
          <a:xfrm>
            <a:off x="10139753" y="2212975"/>
            <a:ext cx="90267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&lt;0.001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1909735" y="3216275"/>
            <a:ext cx="3735368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Coronary artery disease  (%)</a:t>
            </a:r>
          </a:p>
        </p:txBody>
      </p:sp>
      <p:sp>
        <p:nvSpPr>
          <p:cNvPr id="34" name="Rectangle 40"/>
          <p:cNvSpPr>
            <a:spLocks noChangeArrowheads="1"/>
          </p:cNvSpPr>
          <p:nvPr/>
        </p:nvSpPr>
        <p:spPr bwMode="auto">
          <a:xfrm>
            <a:off x="6814428" y="3221038"/>
            <a:ext cx="56954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48.7</a:t>
            </a:r>
            <a:endParaRPr 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5" name="Rectangle 56"/>
          <p:cNvSpPr>
            <a:spLocks noChangeArrowheads="1"/>
          </p:cNvSpPr>
          <p:nvPr/>
        </p:nvSpPr>
        <p:spPr bwMode="auto">
          <a:xfrm>
            <a:off x="8821028" y="3221038"/>
            <a:ext cx="56954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35.5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36" name="Rectangle 71"/>
          <p:cNvSpPr>
            <a:spLocks noChangeArrowheads="1"/>
          </p:cNvSpPr>
          <p:nvPr/>
        </p:nvSpPr>
        <p:spPr bwMode="auto">
          <a:xfrm>
            <a:off x="10139753" y="3224213"/>
            <a:ext cx="90267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&lt;0.001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2228532" y="4483100"/>
            <a:ext cx="2258842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Hypertension (%)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38" name="Rectangle 43"/>
          <p:cNvSpPr>
            <a:spLocks noChangeArrowheads="1"/>
          </p:cNvSpPr>
          <p:nvPr/>
        </p:nvSpPr>
        <p:spPr bwMode="auto">
          <a:xfrm>
            <a:off x="6957817" y="4484688"/>
            <a:ext cx="324534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84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39" name="Rectangle 59"/>
          <p:cNvSpPr>
            <a:spLocks noChangeArrowheads="1"/>
          </p:cNvSpPr>
          <p:nvPr/>
        </p:nvSpPr>
        <p:spPr bwMode="auto">
          <a:xfrm>
            <a:off x="8964417" y="4484688"/>
            <a:ext cx="324534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91</a:t>
            </a:r>
            <a:endParaRPr 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0" name="Rectangle 74"/>
          <p:cNvSpPr>
            <a:spLocks noChangeArrowheads="1"/>
          </p:cNvSpPr>
          <p:nvPr/>
        </p:nvSpPr>
        <p:spPr bwMode="auto">
          <a:xfrm>
            <a:off x="10139753" y="4484688"/>
            <a:ext cx="90267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&lt;0.001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41" name="Rectangle 44"/>
          <p:cNvSpPr>
            <a:spLocks noChangeArrowheads="1"/>
          </p:cNvSpPr>
          <p:nvPr/>
        </p:nvSpPr>
        <p:spPr bwMode="auto">
          <a:xfrm>
            <a:off x="6814428" y="4789488"/>
            <a:ext cx="56954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38.9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42" name="Rectangle 60"/>
          <p:cNvSpPr>
            <a:spLocks noChangeArrowheads="1"/>
          </p:cNvSpPr>
          <p:nvPr/>
        </p:nvSpPr>
        <p:spPr bwMode="auto">
          <a:xfrm>
            <a:off x="8821028" y="4789488"/>
            <a:ext cx="56954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31.7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43" name="Rectangle 25"/>
          <p:cNvSpPr>
            <a:spLocks noChangeArrowheads="1"/>
          </p:cNvSpPr>
          <p:nvPr/>
        </p:nvSpPr>
        <p:spPr bwMode="auto">
          <a:xfrm>
            <a:off x="2333405" y="4787900"/>
            <a:ext cx="1773116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Diabetes (%)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44" name="Rectangle 75"/>
          <p:cNvSpPr>
            <a:spLocks noChangeArrowheads="1"/>
          </p:cNvSpPr>
          <p:nvPr/>
        </p:nvSpPr>
        <p:spPr bwMode="auto">
          <a:xfrm>
            <a:off x="10139753" y="4787900"/>
            <a:ext cx="90267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&lt;0.001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45" name="Rectangle 27"/>
          <p:cNvSpPr>
            <a:spLocks noChangeArrowheads="1"/>
          </p:cNvSpPr>
          <p:nvPr/>
        </p:nvSpPr>
        <p:spPr bwMode="auto">
          <a:xfrm>
            <a:off x="2400689" y="5397500"/>
            <a:ext cx="1461479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>
                <a:ea typeface="ＭＳ Ｐゴシック" panose="020B0600070205080204" pitchFamily="34" charset="-128"/>
              </a:rPr>
              <a:t>COPD (%)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6814428" y="5403850"/>
            <a:ext cx="56954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13.2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47" name="Rectangle 61"/>
          <p:cNvSpPr>
            <a:spLocks noChangeArrowheads="1"/>
          </p:cNvSpPr>
          <p:nvPr/>
        </p:nvSpPr>
        <p:spPr bwMode="auto">
          <a:xfrm>
            <a:off x="8821028" y="5403850"/>
            <a:ext cx="56954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17.7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48" name="Rectangle 76"/>
          <p:cNvSpPr>
            <a:spLocks noChangeArrowheads="1"/>
          </p:cNvSpPr>
          <p:nvPr/>
        </p:nvSpPr>
        <p:spPr bwMode="auto">
          <a:xfrm>
            <a:off x="10139753" y="5403850"/>
            <a:ext cx="90267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&lt;0.002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49" name="Rectangle 32"/>
          <p:cNvSpPr>
            <a:spLocks noChangeArrowheads="1"/>
          </p:cNvSpPr>
          <p:nvPr/>
        </p:nvSpPr>
        <p:spPr bwMode="auto">
          <a:xfrm>
            <a:off x="2403939" y="3527425"/>
            <a:ext cx="1446433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Angina (%)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6623709" y="3538538"/>
            <a:ext cx="894083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   28.0 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51" name="Rectangle 64"/>
          <p:cNvSpPr>
            <a:spLocks noChangeArrowheads="1"/>
          </p:cNvSpPr>
          <p:nvPr/>
        </p:nvSpPr>
        <p:spPr bwMode="auto">
          <a:xfrm>
            <a:off x="8821028" y="3529013"/>
            <a:ext cx="56954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22.8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52" name="Rectangle 79"/>
          <p:cNvSpPr>
            <a:spLocks noChangeArrowheads="1"/>
          </p:cNvSpPr>
          <p:nvPr/>
        </p:nvSpPr>
        <p:spPr bwMode="auto">
          <a:xfrm>
            <a:off x="10139753" y="3529013"/>
            <a:ext cx="90267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&lt;0.005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53" name="Rectangle 23"/>
          <p:cNvSpPr>
            <a:spLocks noChangeArrowheads="1"/>
          </p:cNvSpPr>
          <p:nvPr/>
        </p:nvSpPr>
        <p:spPr bwMode="auto">
          <a:xfrm>
            <a:off x="2390018" y="2911475"/>
            <a:ext cx="1510912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Female (%)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54" name="Rectangle 49"/>
          <p:cNvSpPr>
            <a:spLocks noChangeArrowheads="1"/>
          </p:cNvSpPr>
          <p:nvPr/>
        </p:nvSpPr>
        <p:spPr bwMode="auto">
          <a:xfrm flipH="1">
            <a:off x="6663958" y="2911475"/>
            <a:ext cx="825307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37.4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55" name="Rectangle 65"/>
          <p:cNvSpPr>
            <a:spLocks noChangeArrowheads="1"/>
          </p:cNvSpPr>
          <p:nvPr/>
        </p:nvSpPr>
        <p:spPr bwMode="auto">
          <a:xfrm>
            <a:off x="8775283" y="2911475"/>
            <a:ext cx="649075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65.7 </a:t>
            </a:r>
            <a:endParaRPr 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6" name="Rectangle 80"/>
          <p:cNvSpPr>
            <a:spLocks noChangeArrowheads="1"/>
          </p:cNvSpPr>
          <p:nvPr/>
        </p:nvSpPr>
        <p:spPr bwMode="auto">
          <a:xfrm>
            <a:off x="10139753" y="2913063"/>
            <a:ext cx="90267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&lt;0.001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57" name="Rectangle 50"/>
          <p:cNvSpPr>
            <a:spLocks noChangeArrowheads="1"/>
          </p:cNvSpPr>
          <p:nvPr/>
        </p:nvSpPr>
        <p:spPr bwMode="auto">
          <a:xfrm>
            <a:off x="6814428" y="5092700"/>
            <a:ext cx="56954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23.6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58" name="Rectangle 66"/>
          <p:cNvSpPr>
            <a:spLocks noChangeArrowheads="1"/>
          </p:cNvSpPr>
          <p:nvPr/>
        </p:nvSpPr>
        <p:spPr bwMode="auto">
          <a:xfrm>
            <a:off x="8821028" y="5092700"/>
            <a:ext cx="56954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31.8</a:t>
            </a:r>
            <a:endParaRPr lang="en-US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9" name="Rectangle 26"/>
          <p:cNvSpPr>
            <a:spLocks noChangeArrowheads="1"/>
          </p:cNvSpPr>
          <p:nvPr/>
        </p:nvSpPr>
        <p:spPr bwMode="auto">
          <a:xfrm>
            <a:off x="2151502" y="5092700"/>
            <a:ext cx="2615615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Atrial Fibrillation (%)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60" name="Rectangle 81"/>
          <p:cNvSpPr>
            <a:spLocks noChangeArrowheads="1"/>
          </p:cNvSpPr>
          <p:nvPr/>
        </p:nvSpPr>
        <p:spPr bwMode="auto">
          <a:xfrm>
            <a:off x="10139753" y="5094288"/>
            <a:ext cx="90267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&lt;0.001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61" name="Rectangle 29"/>
          <p:cNvSpPr>
            <a:spLocks noChangeArrowheads="1"/>
          </p:cNvSpPr>
          <p:nvPr/>
        </p:nvSpPr>
        <p:spPr bwMode="auto">
          <a:xfrm>
            <a:off x="2019715" y="5713413"/>
            <a:ext cx="3225996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Hemoglobin &lt;10 g/dl (%)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62" name="Rectangle 51"/>
          <p:cNvSpPr>
            <a:spLocks noChangeArrowheads="1"/>
          </p:cNvSpPr>
          <p:nvPr/>
        </p:nvSpPr>
        <p:spPr bwMode="auto">
          <a:xfrm>
            <a:off x="6910023" y="5713413"/>
            <a:ext cx="406204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9.9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63" name="Rectangle 67"/>
          <p:cNvSpPr>
            <a:spLocks noChangeArrowheads="1"/>
          </p:cNvSpPr>
          <p:nvPr/>
        </p:nvSpPr>
        <p:spPr bwMode="auto">
          <a:xfrm>
            <a:off x="8821028" y="5713413"/>
            <a:ext cx="56954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21.1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64" name="Rectangle 82"/>
          <p:cNvSpPr>
            <a:spLocks noChangeArrowheads="1"/>
          </p:cNvSpPr>
          <p:nvPr/>
        </p:nvSpPr>
        <p:spPr bwMode="auto">
          <a:xfrm>
            <a:off x="10139753" y="5715000"/>
            <a:ext cx="90267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&lt;0.001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65" name="Line 84"/>
          <p:cNvSpPr>
            <a:spLocks noChangeShapeType="1"/>
          </p:cNvSpPr>
          <p:nvPr/>
        </p:nvSpPr>
        <p:spPr bwMode="auto">
          <a:xfrm>
            <a:off x="2254230" y="6400799"/>
            <a:ext cx="9424807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66" name="Line 85"/>
          <p:cNvSpPr>
            <a:spLocks noChangeShapeType="1"/>
          </p:cNvSpPr>
          <p:nvPr/>
        </p:nvSpPr>
        <p:spPr bwMode="auto">
          <a:xfrm>
            <a:off x="1039444" y="927099"/>
            <a:ext cx="9018953" cy="1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67" name="Rectangle 36"/>
          <p:cNvSpPr>
            <a:spLocks noChangeArrowheads="1"/>
          </p:cNvSpPr>
          <p:nvPr/>
        </p:nvSpPr>
        <p:spPr bwMode="auto">
          <a:xfrm>
            <a:off x="2428532" y="2579688"/>
            <a:ext cx="1332525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Age-years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68" name="Rectangle 52"/>
          <p:cNvSpPr>
            <a:spLocks noChangeArrowheads="1"/>
          </p:cNvSpPr>
          <p:nvPr/>
        </p:nvSpPr>
        <p:spPr bwMode="auto">
          <a:xfrm>
            <a:off x="6371689" y="2562225"/>
            <a:ext cx="1326076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71.8 ± 12 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69" name="Rectangle 83"/>
          <p:cNvSpPr>
            <a:spLocks noChangeArrowheads="1"/>
          </p:cNvSpPr>
          <p:nvPr/>
        </p:nvSpPr>
        <p:spPr bwMode="auto">
          <a:xfrm>
            <a:off x="10139753" y="2563813"/>
            <a:ext cx="90267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&lt;0.001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70" name="Rectangle 88"/>
          <p:cNvSpPr>
            <a:spLocks noChangeArrowheads="1"/>
          </p:cNvSpPr>
          <p:nvPr/>
        </p:nvSpPr>
        <p:spPr bwMode="auto">
          <a:xfrm>
            <a:off x="8011014" y="2516187"/>
            <a:ext cx="1953650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solidFill>
                  <a:srgbClr val="FF0000"/>
                </a:solidFill>
                <a:ea typeface="ＭＳ Ｐゴシック" panose="020B0600070205080204" pitchFamily="34" charset="-128"/>
              </a:rPr>
              <a:t>75.4 ± 11.51 </a:t>
            </a:r>
          </a:p>
        </p:txBody>
      </p:sp>
      <p:sp>
        <p:nvSpPr>
          <p:cNvPr id="71" name="Rectangle 41"/>
          <p:cNvSpPr>
            <a:spLocks noChangeArrowheads="1"/>
          </p:cNvSpPr>
          <p:nvPr/>
        </p:nvSpPr>
        <p:spPr bwMode="auto">
          <a:xfrm>
            <a:off x="6957817" y="3848100"/>
            <a:ext cx="324534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39</a:t>
            </a:r>
          </a:p>
        </p:txBody>
      </p:sp>
      <p:sp>
        <p:nvSpPr>
          <p:cNvPr id="72" name="Rectangle 57"/>
          <p:cNvSpPr>
            <a:spLocks noChangeArrowheads="1"/>
          </p:cNvSpPr>
          <p:nvPr/>
        </p:nvSpPr>
        <p:spPr bwMode="auto">
          <a:xfrm>
            <a:off x="8821028" y="3848100"/>
            <a:ext cx="56954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16.6</a:t>
            </a:r>
          </a:p>
        </p:txBody>
      </p:sp>
      <p:sp>
        <p:nvSpPr>
          <p:cNvPr id="73" name="Rectangle 72"/>
          <p:cNvSpPr>
            <a:spLocks noChangeArrowheads="1"/>
          </p:cNvSpPr>
          <p:nvPr/>
        </p:nvSpPr>
        <p:spPr bwMode="auto">
          <a:xfrm>
            <a:off x="10139753" y="3841750"/>
            <a:ext cx="90267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&lt;0.001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74" name="Rectangle 28"/>
          <p:cNvSpPr>
            <a:spLocks noChangeArrowheads="1"/>
          </p:cNvSpPr>
          <p:nvPr/>
        </p:nvSpPr>
        <p:spPr bwMode="auto">
          <a:xfrm>
            <a:off x="1821103" y="3841750"/>
            <a:ext cx="4145870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>
                <a:ea typeface="ＭＳ Ｐゴシック" panose="020B0600070205080204" pitchFamily="34" charset="-128"/>
              </a:rPr>
              <a:t>Prior myocardial infarction (%)</a:t>
            </a:r>
          </a:p>
        </p:txBody>
      </p:sp>
      <p:sp>
        <p:nvSpPr>
          <p:cNvPr id="75" name="Rectangle 42"/>
          <p:cNvSpPr>
            <a:spLocks noChangeArrowheads="1"/>
          </p:cNvSpPr>
          <p:nvPr/>
        </p:nvSpPr>
        <p:spPr bwMode="auto">
          <a:xfrm>
            <a:off x="6814428" y="4179888"/>
            <a:ext cx="56954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12.9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76" name="Rectangle 58"/>
          <p:cNvSpPr>
            <a:spLocks noChangeArrowheads="1"/>
          </p:cNvSpPr>
          <p:nvPr/>
        </p:nvSpPr>
        <p:spPr bwMode="auto">
          <a:xfrm>
            <a:off x="8916623" y="4179888"/>
            <a:ext cx="406204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5.8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77" name="Rectangle 73"/>
          <p:cNvSpPr>
            <a:spLocks noChangeArrowheads="1"/>
          </p:cNvSpPr>
          <p:nvPr/>
        </p:nvSpPr>
        <p:spPr bwMode="auto">
          <a:xfrm>
            <a:off x="10139753" y="4159250"/>
            <a:ext cx="90267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&lt;0.001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78" name="Rectangle 34"/>
          <p:cNvSpPr>
            <a:spLocks noChangeArrowheads="1"/>
          </p:cNvSpPr>
          <p:nvPr/>
        </p:nvSpPr>
        <p:spPr bwMode="auto">
          <a:xfrm>
            <a:off x="2270760" y="4178300"/>
            <a:ext cx="2063262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Prior CABG (%)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79" name="Rectangle 35"/>
          <p:cNvSpPr>
            <a:spLocks noChangeArrowheads="1"/>
          </p:cNvSpPr>
          <p:nvPr/>
        </p:nvSpPr>
        <p:spPr bwMode="auto">
          <a:xfrm>
            <a:off x="1839203" y="6057900"/>
            <a:ext cx="406204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Systolic blood pressure-mm Hg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80" name="Rectangle 51"/>
          <p:cNvSpPr>
            <a:spLocks noChangeArrowheads="1"/>
          </p:cNvSpPr>
          <p:nvPr/>
        </p:nvSpPr>
        <p:spPr bwMode="auto">
          <a:xfrm>
            <a:off x="6862226" y="6019800"/>
            <a:ext cx="487876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146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81" name="Rectangle 51"/>
          <p:cNvSpPr>
            <a:spLocks noChangeArrowheads="1"/>
          </p:cNvSpPr>
          <p:nvPr/>
        </p:nvSpPr>
        <p:spPr bwMode="auto">
          <a:xfrm>
            <a:off x="8868826" y="6019800"/>
            <a:ext cx="487876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156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82" name="Rectangle 51"/>
          <p:cNvSpPr>
            <a:spLocks noChangeArrowheads="1"/>
          </p:cNvSpPr>
          <p:nvPr/>
        </p:nvSpPr>
        <p:spPr bwMode="auto">
          <a:xfrm>
            <a:off x="10139753" y="6019800"/>
            <a:ext cx="902679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700">
                <a:ea typeface="ＭＳ Ｐゴシック" panose="020B0600070205080204" pitchFamily="34" charset="-128"/>
              </a:rPr>
              <a:t>&lt;0.001</a:t>
            </a:r>
            <a:endParaRPr lang="en-US">
              <a:ea typeface="ＭＳ Ｐゴシック" panose="020B0600070205080204" pitchFamily="34" charset="-128"/>
            </a:endParaRPr>
          </a:p>
        </p:txBody>
      </p:sp>
      <p:sp>
        <p:nvSpPr>
          <p:cNvPr id="83" name="Line 21"/>
          <p:cNvSpPr>
            <a:spLocks noChangeShapeType="1"/>
          </p:cNvSpPr>
          <p:nvPr/>
        </p:nvSpPr>
        <p:spPr bwMode="auto">
          <a:xfrm>
            <a:off x="2254230" y="1295399"/>
            <a:ext cx="9424807" cy="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534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2310619" y="365618"/>
            <a:ext cx="8640763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ADHERE Registry</a:t>
            </a:r>
            <a:endParaRPr lang="en-US" sz="2800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477307" y="1323975"/>
            <a:ext cx="4064000" cy="44672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sz="2200" b="1" dirty="0" smtClean="0"/>
              <a:t>Preserved </a:t>
            </a:r>
            <a:r>
              <a:rPr lang="en-GB" sz="2200" b="1" dirty="0" smtClean="0"/>
              <a:t>ejection fraction </a:t>
            </a:r>
            <a:r>
              <a:rPr lang="en-US" sz="2200" b="1" dirty="0" smtClean="0"/>
              <a:t>(n=26,322)</a:t>
            </a:r>
            <a:endParaRPr lang="en-US" sz="2200" dirty="0" smtClean="0"/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	Age                    		74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Women %          	62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Hypertension %  	77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CAD %               		50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MI </a:t>
            </a:r>
            <a:r>
              <a:rPr lang="en-US" sz="2200" dirty="0" err="1" smtClean="0"/>
              <a:t>hx</a:t>
            </a:r>
            <a:r>
              <a:rPr lang="en-US" sz="2200" dirty="0" smtClean="0"/>
              <a:t> %            	 	24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SBP&gt;140 %      		61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SBP (mmHg)     		152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A Fib %               	21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	COPD/Asthma %   	31 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   </a:t>
            </a:r>
            <a:endParaRPr lang="en-US" sz="2200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6693707" y="1323975"/>
            <a:ext cx="4064000" cy="44672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Times" panose="02020603050405020304" pitchFamily="18" charset="0"/>
              <a:buNone/>
            </a:pPr>
            <a:r>
              <a:rPr lang="en-US" sz="2200" b="1" dirty="0" smtClean="0"/>
              <a:t>	Reduced </a:t>
            </a:r>
            <a:r>
              <a:rPr lang="en-GB" sz="2200" b="1" dirty="0" smtClean="0"/>
              <a:t>ejection fraction </a:t>
            </a:r>
            <a:r>
              <a:rPr lang="en-US" sz="2200" b="1" dirty="0" smtClean="0"/>
              <a:t>(n=25,865)</a:t>
            </a:r>
            <a:endParaRPr lang="en-US" sz="2200" dirty="0" smtClean="0">
              <a:solidFill>
                <a:schemeClr val="hlink"/>
              </a:solidFill>
            </a:endParaRP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	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	Age                    		70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Women %          	40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Hypertension%  	69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CAD%               		59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MI </a:t>
            </a:r>
            <a:r>
              <a:rPr lang="en-US" sz="2200" dirty="0" err="1" smtClean="0"/>
              <a:t>hx</a:t>
            </a:r>
            <a:r>
              <a:rPr lang="en-US" sz="2200" dirty="0" smtClean="0"/>
              <a:t> %             		36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SBP&gt;140 %       		44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SBP (mmHg)       	139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   	A Fib%               		17</a:t>
            </a:r>
          </a:p>
          <a:p>
            <a:pPr>
              <a:buFont typeface="Times" panose="02020603050405020304" pitchFamily="18" charset="0"/>
              <a:buNone/>
            </a:pPr>
            <a:r>
              <a:rPr lang="en-US" sz="2200" dirty="0" smtClean="0"/>
              <a:t>	COPD/Asthma      	27</a:t>
            </a:r>
            <a:endParaRPr lang="en-US" sz="22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310619" y="6400800"/>
            <a:ext cx="365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Helvetica" panose="020B0604020202020204" pitchFamily="34" charset="0"/>
              </a:rPr>
              <a:t>JACC 2006;47:76-84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082019" y="1098881"/>
            <a:ext cx="914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474132" y="21336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6707994" y="21336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553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What is the pathophysiology?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22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245"/>
            <a:ext cx="12251911" cy="6526563"/>
          </a:xfrm>
        </p:spPr>
      </p:pic>
    </p:spTree>
    <p:extLst>
      <p:ext uri="{BB962C8B-B14F-4D97-AF65-F5344CB8AC3E}">
        <p14:creationId xmlns:p14="http://schemas.microsoft.com/office/powerpoint/2010/main" val="367755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43" y="160338"/>
            <a:ext cx="10856495" cy="6520338"/>
          </a:xfrm>
        </p:spPr>
      </p:pic>
      <p:sp>
        <p:nvSpPr>
          <p:cNvPr id="4" name="AutoShape 2" descr="data:image/png;base64,iVBORw0KGgoAAAANSUhEUgAAAQEAAADECAMAAACoYGR8AAAA0lBMVEX/////AAByc3Po6Ojv7+/8/Pz4+Pj19fX/8vJsbW3r6+v/+PiUlZX/enr/IyKJioqjpKSwsbH/wcCcnZ28vb19fn61trbc3NwAAAB8fX3i4uLMzc2Njo7AwcHU1NSDhIRmZ2efoKD/0dFdX1//FhX/ZWRYWlpRU1PHx8dERkapqalMTk4xMzM9Pz//6Oj/3d3/y8v/qqopKyv/iYgZHBz/oKD/b2//w8L/gYH/mJj/tbX/SUj/Vlb/QUD/Kyr/4uL/NDT/RkX/kpL/h4cQEhITGBheFOBFAAAeTklEQVR4nO1dC4PbJrY+g16VQitRJBhAAlS1EsbjPtJ0u9u0u3t3u///L13wPDpJ7HnZyUwm+ZJMPDKWpU/AeXDOAdICrkFmFy8SgCqHvAqHALhOkzRN4HmiUVCFP1ka7jcBV+RFFm41LXPAHPIFcgvZmeK2aRWkAHma3X7O3fj+9x+OeeFHg9crvMLU1BNHmPXDiqGR9ePZlgEwFXHAN4Qh7/GCp9zW5qHf9OXJye8/HvPSjwSvZ6hBmEwxinDdej7h3oAJDIT+Lxsb2pSOBAZ6C4tTIB76TT/87eTk5N+/Hu/Sj4RGr6ED1BHRYFIb1lRIE6FiH2gGCUsT2kwDsb4xM6xS4buHf9f3X0YOfjvatR8HaS7DtFchJsHxJEkrkG2WteH5V1onkOShjSxSGWZCCTJlbX3It33xc+Dgq6fGwRZtfrd2Y3/Hhvvw4j+Bg29/efB8+hzw4pdvAwm/vHjs63hU/PRV4ODnLx77Mh4Vv0UO/v5pc/D1H4GDL//12JfxqPjxdeDgb09TUfxQ+Ob3wMF33zz2ZTwq/vVd4OD/PnEOoqL4x9NTlj8kvv/5KSrL7wNqvSDTY6bSt985V5Z/eoyL+rDIskRy5fG0Kdu33nrxS+Dg5KdPR1FM6v7tQy9+isryPz4ZDlK04+BvkYOfPxEOkl0MXCiKf//+A18MQL7XVg2mcJamaXQRbFtdulULkJk85Cv3MHChKH5wZbneezOogBY1DdjRcoxAb7ZHSU6UofSQr9zLQOBgqyh+OGVZscjAVGI5IbZuEZKtsBKVRYccQ2eBAZ+kg4csoRP0BsCgYWa96NbEln1SorQsE4T0Pb/2BgYAfoiK4u8fSlHsNpGBBayAolFMNL32K2cbPnuEoCtgQE3LhjAa8OhwmMFRz5tsGjQu1rCuae0tTW1/3yFxIwOBg6go/t8H8iyH0W3kGqZwY70aKB/mZGp17VFCbLGEPkDSKp1T32D5Uoc+0HDbJHOr+nQNK+raYfCUDPf1n97CQFAU/x6V5a8felf3hCoGGAC3PAGCc46HinpwfZX2LIPEe5/JnoHOB1AQjie8dbLSeQsthIaeAsPvqHm34FYGgqIYPYr/fLbK8h0YuPSq/vQ8vap3YuBCUfz2WXpV78hAwFZZ/s8jcZDtXRvIMiiqtHrr0NWr4t1PvIW7MxCU5X8HDv77KF5VheN9xfsp4rpxeq4UhlcZGUCPr5otQ+n2LzACF297YrdHztvCTjruwwDAr4+kLINu6m5OrWg33mDP8JSXtRux4Whx4e0FiFbjpmYeC4CWQWZNK3rcMkHplNkatb1wc+l2nPp+DAB8s/WqfkBlucAYh8fsUYZ7DdxkG2o53STIVGfjVOcuqEiBgbwzGkO3plMVGeAEVAOlZ0LhzUBAzBSNjOMdX3BfBgIH331YZTnPgyGkG1TUHg9UwFw1iE+cOmMTTNo6MrCKCmIy8bpMcBZHQSJ0XyaWETQnK4m0FdIToo/DAMC//vYhleUtUqkzng8k0yDHKml0oZo8HTmQIQ7woB6NXFqfFU0wC5IkHPHAxyJJtPQ6JW0JjUqTgu849UMYuPCqvn5KYRihg1dv+7uuQM0NkUcPYyAoiv99mmEY98dDGXhHWf5QikLo+FevyZtvbSMP9JuPW2peDDee8OEMXHhVvzpXln8/ea8yMms0hyJIvHzhi0/AqzA5Zi6Lwz7zDBQtCm+DvCdCF7RKojigeeZVqhepcyoTR/ac+hAGAn6KnuUYhvH65PVBJ7oFQdK37dhOqhbpWbLGg9FrpYLQ9+HRa9SuuUDJqgCshJ75PDaE2MoGW3LwgtdTajGle6aJAxkIiuI/t57lF+HHgWe6CZLavDQSp6aHCRbhR952pORB3QkGcdnWgDqoUxDA9IrQ8MxLD1NCgzzsUyMAG93u6QQHM3DhVf3PP05O3qOeRDoLmPDAAGYW1gqFJ2wI8p3NgNYTM1lJurMClF1zbJCfbFqaxiHbkpL12JhGhYGxE0dgAODH/4uD4eSPI5xqHzKopvz6r3/9g+yvY9sfeRgMcO5dvmh+U8zVURi48Cie/Oco59qD+0QTp/cIMzsKAz/9/vrf217wMUZhHIWBk3P88/WXRzjZAXhQgOFRGPjXbz/+8H5NZtyh/csiE4BHPYXSzIUYQa3jweWtRiI6B1j1rkA40jzwvhEEXRmkWsJR31rViQJ3LBEGaiHb7mWMzC8ywqCStYW6DL+bDRhREVEP1nVl6sSZFEjOI0tQVwl7zVFwVAay37+6G/59d0dTMrhg/tUVYI98kOy852NP8eAnh1plCSphDn2grAmNq0Wm51hAIWBxyFsDJdVVKxgCFBQIP8raZK6us/I9MfDFyV1xd9M6VVoVYGS6DJQ7URAjR6bbiU+cl76XwxS9A6OGjHdAiEnOeAk5gpWiMtz4RLX3TXhR0oY0lNcmZbgv3h8D32Yvbgd8dw8GzuFwL4NiV1XCuyrr6wJTkhoKo0l0F2YIjTGGNswVLYwQVJ+h88EmroZmrZLEeC3FKI1XGrvCjOmQXdOOjs3Andrdn4EHoq6bW9s8bwbugs8M3MBAkaRQXF8py/JbViWfGwOTR0RdLMbwKEA53udluMAlA80E6Wl69ufpy+2v7s8/T1d5/HHR7mNhIEiMFeElattgXJYNMpJ2vJxuONklA3QNxWl6qooCiPIwnGZFUZzK4nLN5iNiYKaa9KZFAx8E1O04Gbgpz/GSgfF0mgMDs/VwWi5IndoZ56d2unTYfSwMTLIVlNROELl23qaTpnPP+xvmgisGzgYSGKBMw2nG/1SnyvHi1JNLd/2TYqA423tHLijaPG1anWKV+QTzIswG9CbH69UoWMV54DTe8Kn2L9Up1zoMi6t2T4oB4NNKNI6n+f5QvjvjkgHWQbqkc4xpOp3PuF6WZV2s78JAs9cNgt9Y+PVqj9/zrwc0DBXG053cKtmATgP+fLleHZjUvUManu7qYrsZSGWMJRvRkCGqO4VNzgXO6xq8SKRYFcHewZkRBSulWCvlkEp64VHigKnSZQIPhaSr8IEM8t7Ijddn3ez6LpjOleyawrwTQHwOvayDwizf7gKXijO+Fp6XsFu6yQ4G3K6P7Gag/DMysIHJpJoObd/Wjs/EOD7p0oItgoGolcLEFggM6wXYgTpGdKlIeNukaiAmpU3jKWjkguXABffBkiRW26ZRrHc7PSjp2a6wgnRYKkiLgfOlKopUsgKUqqwKJECidq0/7mNgJ3YzUPGLeMIu01gxqh1yNjxqjzgrY0xpXegRNyS8hp7VwfJtvVKE0zmYesjkKrU10JG4cJlOODxyxJs+abzgRLtFq2nnhe+WBRNf0cSMdNRlo9owl5Wqb4ZuqibV2XbZ5406XCckVQ+4KuuBZx2SxNQadTlGTiGRQ1IajrCjGS+Fim5wHh6Rk1IAQawqDfQKbIJQeHgIFaZORtmStJUYKV1iibqdXXgnA0UNZdqbordJTfQQWLckgYIiR2BCgPaJj0fRirP5MopU36St7cXuPoDwGaz1YKzsuJ3CMJsSW/L1Uky9L7ObGPj1169vxY+vn5I03KMRpZDY84Cly/CjPN+6Ym+0jd6Hj+i9Y69OyB8iGX/58m74+b66R7RKq51v7PeQ3zG89iPxFZNXUJ1uXxUXvVIN2/99m10ejv8ymoauGn/JCpvFVbNbuf5IGGBT1aBBaYJqTwzqoMe1MygHMluGwUxYZGWvJmFdjLMXzCJ1ZnAjmbrt1Edh4ItvfvjXF1+8eC9xx0VXmxaI97jOuloFYdQFLbbtuEYYaQjSP4hCZaFvJ9zPMMI6qAu003knYCnw7dVajsLAP8+nt2+//W5/mx8Omvy8Wrcd1KIIGnHHS3gVVKFa+wr84Lx7CStpuZHtGrBcBaMWNZSNZSDD7oqfexNHYeDvX3371ZaDGyII/jhobT1JZcbBO+A+yxsJFnIWf4WkShOJYQn6ivIx1k5pKJqE9C3o8OcOGSdHmge++PKW1fPfTk4OzlCQV8Vn2HXLMOsKeNspfqG57wyhfAtHYeDF37c94Kv9LbIYmP40Y/OPwMA2/+L3n25Uc/4RGfr54K96HziYgRfx5l5/E2bDG4IHvj+fKg9YYR+Qj/9dWnfuXN0hV8f8tbbbInf80qy/tPPdteV3Kf8y+g9lIIbTxaIF/7ixk3938vrk29cnvz/4a3QHdKhAL1Xis9SndbiFYYANDC6fiyAjN+G22jD3DakvMAEiK859oKlgS5oGOki+cmmRyEGBZukiZWgnXVwDOIyB3+Lo3+ah/XxyQzraN2GEnJz8cHLy4CjcPjzorEwwkkHUTZphwwbs27kdKUNybPEaYoSZPNOTtI0SqmR0o+fo7j2rgthcnLYj0bQcrDJDi4ZmkqUhSB7GQEzQvqrsdVNEwD9O/vsi9JGfHxJqVdS4H4LYB66COlBzD6UyPV0UxV7NFDcOFx3GC8AMZEBFD6JJJ0/JKGIcSbDlQYiMoKFjjDcIaq8grVVPAYk0hhw8nIGvY/DUHYs1/BrNxi/g14drjUu9LvgCyFkz1lj0yaQs4ituSzkza/pVeNydLSyg2rjOGzvQqBFBb/4X5hCYTegqi23KrONzqVc+qNfYVPgABn784yKc9o7YMnAIwuyG3cWLC4P9r4Sq7c/1VcPrMVXBqDf8/ED2RvNL7+DDGPgmhlDeK4r2YAYCbsmp3qf+5Td/7iEM/BCT0u+Zd3cMBt4P7s/ANnz03pXMng8D38ccoy/vfzMHMuBrM7YJV+c9fYe2/8YheX1pb4w/tNprIt2PgW15z789RLU7tA8EG0cPE5cDrgA2DXcgNWugiDHURUthFYSci9nqlfYDR7TIaJuzpgJnc9wWq6FKeinZjrCi+zDwRTSAvntYDP0RGDBu9GyJHtyX1TJyQbDyqBI81TbpV9XCu6pba4c0JkjhWtKxlEJ71Mp1akY1FRMm+N2cy7sz8CJWa3pwqeMHM1CYPqYUBgZqRQgzMYZ2BXM+0dYV2ILv6/BkzQKWDTBpXHdZi5uqL0EZCgLl5UjntPeDAGM4eXfp+64MXBpAD8WhfYA3gPnkBxyrFAe9B0rezihhIvzKN0JbEHmJXF03BoUHX1GFkG5AIzBjb1MhOO16wtuH9oEs5lT9cUh+4bFlQbhlEq2+qN1c+UG2rmGbXv0CxbYuy/UMjHdxJwaiAfjVYbmFx2YgWMBXSwVvpti/sUxwh7Isd2BgawAe6uL6iPWBr/95cvLt4UVIDmbgvgVW7oxbGNjmkf1yhO85lIG5X7/JQbZdKB445NfixM/zKi6FPn3LINido3EjA1sD8DhphAcy0AxQyalvkK8ESgWKapHwbMK8E11VlhqLMMv7blMIUaxaJJQsu8ZOibX1xFvRDGiqNjujwG5g4JsHGEB78WAGcsKI3vqIigk6KNVEktlLPJTQmcQ3JIj5bKALmSELMnLsa0IL0uMOKqpbVmY48Ssy92pguyu972VgawAdr5z1gxnIuJQpaAG4tUERsErXXjWNrNZga9kQnAoqmwblPuoJa+807x1WvUl9rxkpcyr9nAf9sWW7d3zYw8D38f6/PGL21KHzwIAIMFCIZ0HTw3Ueuzx3qa5I7RJaqkGEXqIFgb4HR3rv8o7oivM2U6mWYtAJ52pnWPROBrYG4IMMoL14n9JQd+aAQv47GNiugB27hPVHpA+8+O8hBtBePF0G3qpTul0Be/0ekmdffP3101w2lN1158qLgw2gjwVZknDtxnrZoOvWYjSAnkVxlVuh1gj1eBz0GzPoUQygjxhxL4tP+f63K2D3NICeU73G+66ARagZ9UCSXSH7eRssmepCxtySnfYksC3NfG8DaAXQD5thVWotvC6HIFZF3qGqRt4tFI3pGVJNsGpWlRBVF7TVO0T0PA62K2D3N4CidT60fdLlYt3OIwPASUJVLhbY5MFMQ4kFJAojx3BclGC1v/2kj4L/PtQAWlJYCpOYQswp8aHfY6mNK7oZNoWPDExQihxJiqU0CNqzpzpt/HDytwea7Z3VMLZDzmTpeVyeFjXUIm9ghI4CK/qSyxIXIu1MQeB6wv8TwwequHnvauKf8Rmf8XHhryBf9Vz34d0B2aYsA5ZAwvJpSKFVIFnGC+WAh7egYgfuQPnk8cptBmxcmUyabtQyuHJYOTOOgvCX7ULIWu0phvdsMAHOsPVUNSBLmF1tWZ+hRlGrUdYkjbuhitbzwBrq3DS9zaeaTrCmdCYmLykpkbM5lWNJ770XbzCihotV4KK6Cp7ev/PrzRVYybs7dr0PpHC5pHn5dVdF5u///V1QtON8wlnCcNK6XIeJJfSwXPs8zDGgIcnbFjSDoik48ETknqdOQlKkFfcFtC7uBqPDO87BileaZED07dXrnwy0V8wTrDd6GYjwhnWDR1nZBYtLLKEnmLR0rmdrxxeJ1zAnppFr31WANRtXCrV+JP3QxI1QGqrnntmWUmc/Jm0UCagx1RNYpboCYxUXy1CXICxmwCJBVAvUttYJSNdgE0P7pQlDAfO2MVDiLMMSQlPbJ4mfcTvGaCLyMTHQdKAEkjbY0qhOsbLC2V4YaWm3XSpfJaRHxPatwT3FZ0kt/JYBhawPDHBU6rJTHV4oKtPIQNIrs/qYGIgocoipokX8kRXbv+fHzpFClqWXWzVk8dft0ez8Q/k2oCaFXmXbDR8A/GA/yIT41JBciY9s+IS01M/4jM/4jPuBc1k9d+v1RmS1MeW8Xln/SdMQULGXnzoF+0sLfTIoD2KAEajeqhBzLc77vAKI3FlCBt6sgPqIOIgB65QdPIecB6M8i6XldNxfRca7zjU4KHSs6pPzPB6p5HnDXAZdf1sdIn6IB6Yy4I9nxD+YgYVAYcP/w2zImUds9sjyjk2sDhZbL4b/sXrKp8ZDo176taqRQ7h91ZyN49xMhWWhiWHII6Q7hhp/eR37HTs7Cstl151ElU69wvff+fhdBrI9vfa8KtJfH2y368eubePuw3GrFN62AihzfSqgQj0Yy1ncYE8tsOAMwsWhCWqoLRASM6azhfZUufChzNL6orCAkcmQwiALnXIHWctB6e1mVYMtQEKaq9CzWBFapEWRWGChw4XRNkjecbkJhiBXsXlokrV7b+QWBmKAYXaR3ZvCxZaC2yRd9bbv01BqWqL7CaZhajQZUDtxYxKGTbtp67mYPIVRbWA1YMQEZSsQubHEFvPQNy0aRONaJtoSExEut17F6nz/c1NDDBasI77RC+sbObke6U0BJkXK49Y6T1uBFfMC61VypgB7qms6LIPoMXKhuXVEDHdz1e5gwIzlIq3xZ7jHXVGGvooJ6ZG09p1kPa6hKLK4waTKirwoQOXAg7HOk7QMjw5SHQ3+MAXEGl8Jj0cgX8Kgz1WYDkAVRZ5vP6Tj8xrGyMAc9zvOAp+mYaxf874MlHgBdegDdS0NIgpRAxnVLREer6QJs61BFWl4mVIsCbXNqBDm4vZSRPsYoJKMYZJHcDaGcwpMEbfUiCQZ73TKLfL9paBu9PAauYLwKCfsElsPyG+YKPVEKcavQjc8461BvmtKZmZXzgRN5CUPfdb3c7Xu+ZzgnjdtaG4aROnbu1jsxg4GOsw9Q8qUsHDjMDG9Lo3CLT5se/H7YHtRcfxVW6dR/C+99lZytZ/nZbW29I09TKptkzu6RnbMhDLJq0KSjEPhK2i5TILuTHgs0/nwe3q6OEgf8M2bwUFNnw6xzsthl/SBcRADU9720BYx1TtxAEKlU6PiKVMdpVLMAG+LQkfFJ7l5h71HxI0MsLhEfP6SvD2zvQqTwuJqUuo5KQe8+PM8ryJWPoHRkJo0k1NIoUZgNwbJt6dY8FtoOrR/xXVHnpD8Sz4RFz8pr9Wjbdpw1U04zm8Yv+8ywFLNaVe1tdAbJRrVIkfBj6rtGn0tGsiEk8+cQwdBrYEpBkotkTMTU9xG7jvKiHXziKmDoPjZ8XZBsq3Wm8KcE8ET5B3idQ2NcKnBEOSyM+uYSMek6TJsijamFY8SD10QjxxSsbgh6JfUaOSqvkxIx8MVdBmhg+uMe6dy2SXsOyV8tTfOMtRLquhAFBWg11BSNbiztxO3bfiHRltMPZmCEtWWfWj8v3CQKln2DNGmbsQ4gCDFRG/fUGRbsTmFWs/OlqBq3dBmbN3C6sGJVqCYdY655aokc1tZcAusAgNqHUgGlGGCjXcqPLdZ9Um/brn1rWwsZX0ry73xjMm01GQI831yZZvMta5lWydU4YHpwABZw0TVLFdvD4WtdSdjsP75y+KaACqqePgq7ze7g2yKW7cFBhZZxm14hrhrjxsmvZZ6ajAP2nNgPDkL8rluFfYI2AwbiSc9x5o6CEbSa7VRob3XNKlV4MwPSVNS0reJX+392sKvTl+9XJXiqpcGXRwj2aYu6QYt1VAqVVInG0P3V7I4GogRGkY0cNSwpBAiNT2VqM7qcEUozgM1qK5XcbsqFAZoGK1Bc2XbylKdYg41lQl6VLh6QoUanRAZbRXhfbo3rZKsWfIpuInmvZXG7Ue0uv5+8K4sSP+SHHt5uwHEw7hL9lS0CcrlFd/nCjY/j72vHnN5d4c0JCAzqMLklswPOWEJvQhCrGOZ6YueUsFKqUwYny2uhxzXmevC1E00FsEkXETKxeBRcrW3QJpDtct/lu1RXN5wZ9xlvn3ngt85cdv2jVW1caVf3+dMqda6AF3Xutdtu8BCpeotrHKU4kFveG2dFrQPxitzkE2+ZSy0zsTkgiBX6nKgog5QvI/QW+KOCrH68tY9wS+Shs99FdmWpPhmIi4KjGU5eD5sP3Svkb2DAYKCMtXbvoF7xYMnrGUJxBAPnDg2wYxTXscCeX2Kp3CDJjLQe+V0kOOBATUQ0BSQ5eFYmMA5MBwGBBZg0FRsjFDIqjO6QrZ0PZ2SHhJc9IaWpBeJLcPA2dQNFkndUxuuWZbCIVxrZPVG3MOM3zUKggZbYt+PdtgvQ/cidGbqRQc43Djq0jEcIAVrjJGeSuNj5QCCSCwzx7UDicrEIZqitqsl4O1elVNrMhUYLBFw0WdhUFVNi1/GfB7UcILPtCW0yidE5tDPkK7Dm7AJ4wuNjBsBsqvv9ejeZaAosqEAlxSFe4S1hCXLlq41fAlKWIu9yScwstkkr2KlXnIGZ/IV0euBhgkXNkGj7WW9kS+1KdumoYSIscWky+09vvGw9YKjI+PRuh50EENhVOigUnKQeSUZL851T81k5jm4qJ9zyL3MpGRSQ5IynaSDBKa2H7o73jcD16f16xpllT4VReToDKRbYXbupMqLYDpm1aVri213hIj1Y4PyH12nd/ZkvU8cmwErPEY5whg3xls0rLmt2RyUctswpMSklj6IBaRLRjbGU/zq0dfOjs1AmMOxGIJYW2GEeYGD8QpLtEr6kpcCnJthDtKRlcT3WTB4u0c3So7NwAK1G5MpTM4cN7hxpepcH6Rc1ocOQLxwa1ga1hPrG1Og2j1+Et6xGQizcJjCK1LkJGmoA51ytp2ao/M5aD4qTPIZ4wmvqjCNM30vtfO9YHqPsuAdd0Jh3lLWdPdusbwPhDwv0lQzs9pdouf5I5+X2ZaG6EcfhZ/x/NBqSHeUHGi3qTLX0miuLwp8DCUK7g5RQhMM3SqNyxeNBD9kSnFWqhhes4TZMWdD3I1lTVIITbRPfDYAe0Z5aabODW147ekQmKgZL9tFl7pEFVXCAnRjTzhSZMNn3Q/jRm8cnZTr9+zZ+VFBd6bj0CnU9oXpaApBBUyJsaxPGhAopsoEzaiTzcxakBPMzDStBVNgq8QNS2UfG0x2lvUwa1ki7mtEaWAAylp03NKuBKiZQLw0rAyaSGmGEuqUorYWz4eBrXiNLta8+CsXBmKqTJ6fF9M9T4W5TKK5OPasCttA3Gfqsa/gMz7jMeGCdN9lbe3Sk84xpNFeko9mIx0btoQee3BUQ+OBkQHrPk3wkIhwr/G1A1XQFlqaDbjStBitHFLK9O3xBU8dMaQyA46x7IfGrdK1V2xc0jM5c+zlineQbeJrlJVG4hgQ4LW1upNlsrR8Zk+1YtPdwTHFHAzGAqfaW5j6XHYdzIALbMgSGbBAC6xKV4JDChRiZYw6auREG/sMGDiHjXsllzYvwUprpYEy3HXT4ZnXsaDyWGB4BQMqC1sq25suV+U6QbSf2POyj24C2VWi7ZkpRDfjU9SW8vQJLIx8OPAcCg4xbSZNiyQHmQJK4ipg/pCIlI8QmKDi5WhII4ZVa6lw2LiZMevppzLXLbjjCEqBa++dg7rua4WVD7Ofn59saPFRYVpRTTCNpGa0KKlgFMuZkKnt0PBx7C9+MFTMpElBJVmRkqEGzcNUkOcOCvdJibxzMHKfddH/B41noXow94jh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854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3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On drugs: OAC ,Lasix , ace inhibitors , B-blockers ,statins ,OHA</a:t>
            </a:r>
          </a:p>
          <a:p>
            <a:endParaRPr lang="en-IN" dirty="0"/>
          </a:p>
          <a:p>
            <a:r>
              <a:rPr lang="en-IN" dirty="0" smtClean="0"/>
              <a:t>ECG:AF with RBBB</a:t>
            </a:r>
          </a:p>
          <a:p>
            <a:endParaRPr lang="en-IN" dirty="0"/>
          </a:p>
          <a:p>
            <a:r>
              <a:rPr lang="en-IN" dirty="0" smtClean="0"/>
              <a:t>ECHO: EF: 55% ,Normal LV dimensions</a:t>
            </a:r>
          </a:p>
          <a:p>
            <a:pPr marL="457200" lvl="1" indent="0">
              <a:buNone/>
            </a:pPr>
            <a:r>
              <a:rPr lang="en-IN" dirty="0"/>
              <a:t> </a:t>
            </a:r>
            <a:r>
              <a:rPr lang="en-IN" dirty="0" smtClean="0"/>
              <a:t>           LAVI:72%</a:t>
            </a:r>
          </a:p>
          <a:p>
            <a:pPr marL="457200" lvl="1" indent="0">
              <a:buNone/>
            </a:pPr>
            <a:r>
              <a:rPr lang="en-IN" dirty="0"/>
              <a:t>	</a:t>
            </a:r>
            <a:r>
              <a:rPr lang="en-IN" dirty="0" smtClean="0"/>
              <a:t>DT – 140ms , e’ =4 cm/s: E/e’ = 32</a:t>
            </a:r>
          </a:p>
          <a:p>
            <a:r>
              <a:rPr lang="en-IN" dirty="0" smtClean="0"/>
              <a:t>CAG: Normal coronaries</a:t>
            </a:r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9928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5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067" y="17008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31" y="606455"/>
            <a:ext cx="12192000" cy="599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2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5125"/>
            <a:ext cx="10515600" cy="619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476637"/>
            <a:ext cx="10256519" cy="62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407" y="365125"/>
            <a:ext cx="9094520" cy="640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113" y="5010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4000" b="1" dirty="0" smtClean="0">
                <a:solidFill>
                  <a:schemeClr val="accent5">
                    <a:lumMod val="75000"/>
                  </a:schemeClr>
                </a:solidFill>
              </a:rPr>
              <a:t>Physiology of Diastole </a:t>
            </a:r>
            <a:endParaRPr lang="en-IN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6662"/>
            <a:ext cx="12192000" cy="554973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400" dirty="0" smtClean="0"/>
              <a:t>Diastolic phase- LV relaxation and LV filling.</a:t>
            </a:r>
          </a:p>
          <a:p>
            <a:pPr>
              <a:lnSpc>
                <a:spcPct val="150000"/>
              </a:lnSpc>
            </a:pPr>
            <a:r>
              <a:rPr lang="en-IN" sz="2400" dirty="0" smtClean="0"/>
              <a:t>LV relaxation-      </a:t>
            </a:r>
            <a:r>
              <a:rPr lang="en-IN" sz="1800" dirty="0" smtClean="0"/>
              <a:t>Start of relaxation and reduced ejection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1800" dirty="0"/>
              <a:t> </a:t>
            </a:r>
            <a:r>
              <a:rPr lang="en-IN" sz="1800" dirty="0" smtClean="0"/>
              <a:t>                                          </a:t>
            </a:r>
            <a:r>
              <a:rPr lang="en-IN" sz="1800" dirty="0" err="1" smtClean="0"/>
              <a:t>Iso</a:t>
            </a:r>
            <a:r>
              <a:rPr lang="en-IN" sz="1800" dirty="0" smtClean="0"/>
              <a:t> volumetric relaxation</a:t>
            </a:r>
          </a:p>
          <a:p>
            <a:pPr>
              <a:lnSpc>
                <a:spcPct val="150000"/>
              </a:lnSpc>
            </a:pPr>
            <a:r>
              <a:rPr lang="en-IN" sz="2400" dirty="0" smtClean="0"/>
              <a:t>LV filling-             </a:t>
            </a:r>
            <a:r>
              <a:rPr lang="en-IN" sz="1800" dirty="0" smtClean="0"/>
              <a:t>Rapid phase -</a:t>
            </a:r>
            <a:r>
              <a:rPr lang="en-IN" sz="1800" dirty="0"/>
              <a:t>70% to 80%</a:t>
            </a:r>
            <a:endParaRPr lang="en-IN" sz="1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IN" sz="1600" dirty="0"/>
              <a:t> </a:t>
            </a:r>
            <a:r>
              <a:rPr lang="en-IN" sz="1600" dirty="0" smtClean="0"/>
              <a:t>                                               </a:t>
            </a:r>
            <a:r>
              <a:rPr lang="en-IN" sz="1800" dirty="0" smtClean="0"/>
              <a:t>Slow filling(diastasis) -</a:t>
            </a:r>
            <a:r>
              <a:rPr lang="en-IN" sz="1800" dirty="0"/>
              <a:t>less than 5%</a:t>
            </a:r>
            <a:endParaRPr lang="en-IN" sz="1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IN" sz="1800" dirty="0"/>
              <a:t> </a:t>
            </a:r>
            <a:r>
              <a:rPr lang="en-IN" sz="1800" dirty="0" smtClean="0"/>
              <a:t>                                        Atrial systole -</a:t>
            </a:r>
            <a:r>
              <a:rPr lang="en-IN" sz="1800" dirty="0"/>
              <a:t>15% to 25%</a:t>
            </a:r>
            <a:endParaRPr lang="en-IN" sz="1800" dirty="0" smtClean="0"/>
          </a:p>
          <a:p>
            <a:pPr>
              <a:lnSpc>
                <a:spcPct val="150000"/>
              </a:lnSpc>
            </a:pPr>
            <a:r>
              <a:rPr lang="en-IN" sz="2400" dirty="0" smtClean="0"/>
              <a:t>LA functions as Reservoir during systole- conduit during early diastole and pump during late diastole</a:t>
            </a:r>
          </a:p>
          <a:p>
            <a:pPr>
              <a:lnSpc>
                <a:spcPct val="150000"/>
              </a:lnSpc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5433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933" y="214314"/>
            <a:ext cx="10390716" cy="1462087"/>
          </a:xfrm>
        </p:spPr>
        <p:txBody>
          <a:bodyPr>
            <a:normAutofit/>
          </a:bodyPr>
          <a:lstStyle/>
          <a:p>
            <a:pPr algn="ctr"/>
            <a:r>
              <a:rPr lang="en-IN" sz="3600" b="1" dirty="0" smtClean="0">
                <a:solidFill>
                  <a:schemeClr val="accent5">
                    <a:lumMod val="75000"/>
                  </a:schemeClr>
                </a:solidFill>
              </a:rPr>
              <a:t>Determination of LV Diastolic function</a:t>
            </a:r>
            <a:endParaRPr lang="en-IN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558" y="2256251"/>
            <a:ext cx="11781091" cy="4250427"/>
          </a:xfrm>
        </p:spPr>
        <p:txBody>
          <a:bodyPr>
            <a:noAutofit/>
          </a:bodyPr>
          <a:lstStyle/>
          <a:p>
            <a:r>
              <a:rPr lang="en-IN" sz="2400" dirty="0" smtClean="0"/>
              <a:t>Ventricular relaxation and compliance-Haemodynamic </a:t>
            </a:r>
            <a:r>
              <a:rPr lang="en-IN" sz="2400" dirty="0"/>
              <a:t>load (afterload</a:t>
            </a:r>
            <a:r>
              <a:rPr lang="en-IN" sz="2400" dirty="0" smtClean="0"/>
              <a:t>)</a:t>
            </a:r>
          </a:p>
          <a:p>
            <a:pPr marL="0" indent="0">
              <a:buNone/>
            </a:pPr>
            <a:r>
              <a:rPr lang="en-IN" sz="2400" dirty="0" smtClean="0"/>
              <a:t>                                                                          Synchrony</a:t>
            </a:r>
          </a:p>
          <a:p>
            <a:pPr marL="0" indent="0">
              <a:buNone/>
            </a:pPr>
            <a:r>
              <a:rPr lang="en-IN" sz="2400" dirty="0"/>
              <a:t> </a:t>
            </a:r>
            <a:r>
              <a:rPr lang="en-IN" sz="2400" dirty="0" smtClean="0"/>
              <a:t>                                                                         Cellular </a:t>
            </a:r>
            <a:r>
              <a:rPr lang="en-IN" sz="2400" dirty="0"/>
              <a:t>mechanisms</a:t>
            </a:r>
          </a:p>
          <a:p>
            <a:pPr>
              <a:lnSpc>
                <a:spcPct val="150000"/>
              </a:lnSpc>
            </a:pPr>
            <a:r>
              <a:rPr lang="en-IN" sz="2400" dirty="0" smtClean="0"/>
              <a:t>LA volume and function</a:t>
            </a:r>
          </a:p>
          <a:p>
            <a:pPr>
              <a:lnSpc>
                <a:spcPct val="150000"/>
              </a:lnSpc>
            </a:pPr>
            <a:r>
              <a:rPr lang="en-IN" sz="2400" dirty="0" smtClean="0"/>
              <a:t>Heart rate</a:t>
            </a:r>
          </a:p>
          <a:p>
            <a:pPr>
              <a:lnSpc>
                <a:spcPct val="150000"/>
              </a:lnSpc>
            </a:pPr>
            <a:r>
              <a:rPr lang="en-IN" sz="2400" dirty="0" smtClean="0"/>
              <a:t>Pericardium</a:t>
            </a:r>
          </a:p>
          <a:p>
            <a:pPr>
              <a:lnSpc>
                <a:spcPct val="150000"/>
              </a:lnSpc>
            </a:pPr>
            <a:endParaRPr lang="en-IN" sz="2400" dirty="0"/>
          </a:p>
          <a:p>
            <a:pPr marL="0" indent="0">
              <a:lnSpc>
                <a:spcPct val="150000"/>
              </a:lnSpc>
              <a:buNone/>
            </a:pPr>
            <a:r>
              <a:rPr lang="en-IN" sz="2400" dirty="0" smtClean="0">
                <a:solidFill>
                  <a:srgbClr val="FF0000"/>
                </a:solidFill>
              </a:rPr>
              <a:t>    Derangement of any of the above will lead to abnormal filling pressures and diastolic dysfunction.</a:t>
            </a:r>
            <a:endParaRPr lang="en-I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92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3354" y="-899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4000" b="1" dirty="0">
                <a:solidFill>
                  <a:schemeClr val="accent5">
                    <a:lumMod val="75000"/>
                  </a:schemeClr>
                </a:solidFill>
              </a:rPr>
              <a:t>Left Ventricular Relaxation</a:t>
            </a:r>
            <a:endParaRPr lang="en-US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198" y="1514723"/>
            <a:ext cx="10625613" cy="6001554"/>
          </a:xfrm>
        </p:spPr>
        <p:txBody>
          <a:bodyPr>
            <a:normAutofit/>
          </a:bodyPr>
          <a:lstStyle/>
          <a:p>
            <a:r>
              <a:rPr lang="en-US" sz="2000" dirty="0"/>
              <a:t>an </a:t>
            </a:r>
            <a:r>
              <a:rPr lang="en-US" sz="2000" dirty="0" smtClean="0"/>
              <a:t>active  </a:t>
            </a:r>
            <a:r>
              <a:rPr lang="en-US" sz="2000" dirty="0"/>
              <a:t>energy-dependent </a:t>
            </a:r>
            <a:r>
              <a:rPr lang="en-US" sz="2000" dirty="0" smtClean="0"/>
              <a:t>process</a:t>
            </a:r>
          </a:p>
          <a:p>
            <a:endParaRPr lang="en-US" sz="2000" dirty="0" smtClean="0"/>
          </a:p>
          <a:p>
            <a:r>
              <a:rPr lang="en-US" sz="2000" dirty="0" smtClean="0"/>
              <a:t>begins </a:t>
            </a:r>
            <a:r>
              <a:rPr lang="en-US" sz="2000" dirty="0"/>
              <a:t>with the decay of </a:t>
            </a:r>
            <a:r>
              <a:rPr lang="en-US" sz="2000" dirty="0" smtClean="0"/>
              <a:t>force-generating capacity , </a:t>
            </a:r>
            <a:r>
              <a:rPr lang="en-US" sz="2000" dirty="0"/>
              <a:t>follows the completion of the ejection phase of systole, and continues through </a:t>
            </a:r>
            <a:r>
              <a:rPr lang="en-US" sz="2000" dirty="0" err="1" smtClean="0"/>
              <a:t>isovolumic</a:t>
            </a:r>
            <a:r>
              <a:rPr lang="en-US" sz="2000" dirty="0" smtClean="0"/>
              <a:t> pressure </a:t>
            </a:r>
            <a:r>
              <a:rPr lang="en-US" sz="2000" dirty="0"/>
              <a:t>decline and the rapid filling </a:t>
            </a:r>
            <a:r>
              <a:rPr lang="en-US" sz="2000" dirty="0" smtClean="0"/>
              <a:t>phase</a:t>
            </a:r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400" b="1" dirty="0" smtClean="0"/>
              <a:t>Estimation: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IVRT.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Maximum rate of pressure decline </a:t>
            </a:r>
            <a:r>
              <a:rPr lang="en-US" sz="2000" dirty="0" err="1" smtClean="0"/>
              <a:t>dp</a:t>
            </a:r>
            <a:r>
              <a:rPr lang="en-US" sz="2000" dirty="0" smtClean="0"/>
              <a:t>/</a:t>
            </a:r>
            <a:r>
              <a:rPr lang="en-US" sz="2000" dirty="0" err="1" smtClean="0"/>
              <a:t>dt</a:t>
            </a:r>
            <a:r>
              <a:rPr lang="en-US" sz="2000" dirty="0" smtClean="0"/>
              <a:t> (</a:t>
            </a:r>
            <a:r>
              <a:rPr lang="en-US" sz="2000" dirty="0" err="1" smtClean="0"/>
              <a:t>iso</a:t>
            </a:r>
            <a:r>
              <a:rPr lang="en-US" sz="2000" dirty="0" smtClean="0"/>
              <a:t> volumetric pressure decay)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Time constant of relaxation or tau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3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 IVRT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Time </a:t>
            </a:r>
            <a:r>
              <a:rPr lang="en-US" sz="2400" dirty="0"/>
              <a:t>interval between Aortic valve closure and mitral valve </a:t>
            </a:r>
            <a:r>
              <a:rPr lang="en-US" sz="2400" dirty="0" smtClean="0"/>
              <a:t>opening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Provides insight into the rate of early diastolic LV </a:t>
            </a:r>
            <a:r>
              <a:rPr lang="en-US" sz="2400" dirty="0" smtClean="0"/>
              <a:t>relaxation</a:t>
            </a:r>
            <a:endParaRPr lang="en-US" sz="2400" dirty="0"/>
          </a:p>
          <a:p>
            <a:r>
              <a:rPr lang="en-US" sz="2400" dirty="0"/>
              <a:t>Affected by heart rate and arterial </a:t>
            </a:r>
            <a:r>
              <a:rPr lang="en-US" sz="2400" dirty="0" smtClean="0"/>
              <a:t>pressure</a:t>
            </a:r>
          </a:p>
          <a:p>
            <a:r>
              <a:rPr lang="en-US" sz="2400" dirty="0" smtClean="0"/>
              <a:t>increased </a:t>
            </a:r>
            <a:r>
              <a:rPr lang="en-US" sz="2400" dirty="0"/>
              <a:t>by an elevation of aortic pressure or decreased by </a:t>
            </a:r>
            <a:r>
              <a:rPr lang="en-US" sz="2400" dirty="0" smtClean="0"/>
              <a:t>an </a:t>
            </a:r>
            <a:r>
              <a:rPr lang="en-IN" sz="2400" dirty="0" smtClean="0"/>
              <a:t>increase </a:t>
            </a:r>
            <a:r>
              <a:rPr lang="en-IN" sz="2400" dirty="0"/>
              <a:t>in LA pressure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Relaxation is prolonged, mitral valve opening is delayed and hence IVRT is </a:t>
            </a:r>
            <a:r>
              <a:rPr lang="en-US" sz="2400" dirty="0" smtClean="0"/>
              <a:t>increased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≤70 in normal </a:t>
            </a:r>
            <a:r>
              <a:rPr lang="en-US" sz="2400" dirty="0" smtClean="0"/>
              <a:t>subjects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54477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2490" y="571340"/>
            <a:ext cx="5276537" cy="568769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5" y="183506"/>
            <a:ext cx="5276512" cy="646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2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 smtClean="0"/>
              <a:t>DIAGNOSIS 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0989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158" y="551199"/>
            <a:ext cx="10985143" cy="494024"/>
          </a:xfrm>
        </p:spPr>
        <p:txBody>
          <a:bodyPr>
            <a:noAutofit/>
          </a:bodyPr>
          <a:lstStyle/>
          <a:p>
            <a:pPr algn="ctr"/>
            <a:r>
              <a:rPr lang="en-IN" sz="4000" b="1" dirty="0" err="1" smtClean="0">
                <a:solidFill>
                  <a:schemeClr val="accent5">
                    <a:lumMod val="75000"/>
                  </a:schemeClr>
                </a:solidFill>
              </a:rPr>
              <a:t>Iso</a:t>
            </a:r>
            <a:r>
              <a:rPr lang="en-IN" sz="4000" b="1" dirty="0" smtClean="0">
                <a:solidFill>
                  <a:schemeClr val="accent5">
                    <a:lumMod val="75000"/>
                  </a:schemeClr>
                </a:solidFill>
              </a:rPr>
              <a:t> volumetric pressure decay</a:t>
            </a:r>
            <a:endParaRPr lang="en-IN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504" y="1445349"/>
            <a:ext cx="11798449" cy="464066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IN" sz="2000" dirty="0" smtClean="0"/>
              <a:t>Simplest way is to measure the rate of pressure fall is </a:t>
            </a:r>
            <a:r>
              <a:rPr lang="en-IN" sz="2000" b="1" dirty="0" err="1" smtClean="0"/>
              <a:t>dp</a:t>
            </a:r>
            <a:r>
              <a:rPr lang="en-IN" sz="2000" b="1" dirty="0" smtClean="0"/>
              <a:t>/</a:t>
            </a:r>
            <a:r>
              <a:rPr lang="en-IN" sz="2000" b="1" dirty="0" err="1" smtClean="0"/>
              <a:t>dt</a:t>
            </a:r>
            <a:endParaRPr lang="en-IN" sz="2000" b="1" dirty="0" smtClean="0"/>
          </a:p>
          <a:p>
            <a:pPr>
              <a:lnSpc>
                <a:spcPct val="150000"/>
              </a:lnSpc>
            </a:pPr>
            <a:r>
              <a:rPr lang="en-IN" sz="2000" dirty="0" smtClean="0"/>
              <a:t>Altered by changes in loading conditions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After load dependent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Increase in </a:t>
            </a:r>
            <a:r>
              <a:rPr lang="en-IN" sz="2000" dirty="0"/>
              <a:t>-</a:t>
            </a:r>
            <a:r>
              <a:rPr lang="en-IN" sz="2000" dirty="0" err="1" smtClean="0"/>
              <a:t>dp</a:t>
            </a:r>
            <a:r>
              <a:rPr lang="en-IN" sz="2000" dirty="0" smtClean="0"/>
              <a:t>/</a:t>
            </a:r>
            <a:r>
              <a:rPr lang="en-IN" sz="2000" dirty="0" err="1" smtClean="0"/>
              <a:t>dt</a:t>
            </a:r>
            <a:r>
              <a:rPr lang="en-IN" sz="2000" dirty="0" smtClean="0"/>
              <a:t>  signifies increase in myocardial relaxation or rise of aortic pressure.</a:t>
            </a:r>
          </a:p>
          <a:p>
            <a:pPr>
              <a:lnSpc>
                <a:spcPct val="150000"/>
              </a:lnSpc>
            </a:pPr>
            <a:r>
              <a:rPr lang="en-IN" sz="2000" dirty="0" err="1" smtClean="0"/>
              <a:t>HfpEf</a:t>
            </a:r>
            <a:r>
              <a:rPr lang="en-IN" sz="2000" dirty="0" smtClean="0"/>
              <a:t> have larger -</a:t>
            </a:r>
            <a:r>
              <a:rPr lang="en-IN" sz="2000" dirty="0" err="1" smtClean="0"/>
              <a:t>dp</a:t>
            </a:r>
            <a:r>
              <a:rPr lang="en-IN" sz="2000" dirty="0" smtClean="0"/>
              <a:t>/</a:t>
            </a:r>
            <a:r>
              <a:rPr lang="en-IN" sz="2000" dirty="0" err="1" smtClean="0"/>
              <a:t>dt</a:t>
            </a:r>
            <a:r>
              <a:rPr lang="en-US" sz="2000" dirty="0" smtClean="0"/>
              <a:t> </a:t>
            </a:r>
            <a:r>
              <a:rPr lang="en-US" sz="2000" dirty="0"/>
              <a:t>signifying that relaxation rate is </a:t>
            </a:r>
            <a:r>
              <a:rPr lang="en-US" sz="2000" dirty="0" smtClean="0"/>
              <a:t>decreased</a:t>
            </a:r>
            <a:endParaRPr lang="en-IN" sz="2000" dirty="0" smtClean="0"/>
          </a:p>
        </p:txBody>
      </p:sp>
    </p:spTree>
    <p:extLst>
      <p:ext uri="{BB962C8B-B14F-4D97-AF65-F5344CB8AC3E}">
        <p14:creationId xmlns:p14="http://schemas.microsoft.com/office/powerpoint/2010/main" val="265383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0912"/>
            <a:ext cx="12003111" cy="59886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IN" sz="2000" dirty="0" smtClean="0"/>
          </a:p>
          <a:p>
            <a:pPr>
              <a:lnSpc>
                <a:spcPct val="150000"/>
              </a:lnSpc>
            </a:pPr>
            <a:endParaRPr lang="en-IN" sz="2000" dirty="0"/>
          </a:p>
          <a:p>
            <a:pPr>
              <a:lnSpc>
                <a:spcPct val="150000"/>
              </a:lnSpc>
            </a:pPr>
            <a:endParaRPr lang="en-IN" sz="2000" dirty="0" smtClean="0"/>
          </a:p>
          <a:p>
            <a:pPr>
              <a:lnSpc>
                <a:spcPct val="150000"/>
              </a:lnSpc>
            </a:pPr>
            <a:r>
              <a:rPr lang="en-IN" sz="2000" dirty="0" smtClean="0"/>
              <a:t>Described in 1976</a:t>
            </a:r>
            <a:r>
              <a:rPr lang="en-IN" sz="2000" dirty="0"/>
              <a:t> </a:t>
            </a:r>
            <a:r>
              <a:rPr lang="en-IN" sz="2000" dirty="0" smtClean="0"/>
              <a:t>by </a:t>
            </a:r>
            <a:r>
              <a:rPr lang="en-IN" sz="2000" dirty="0"/>
              <a:t>Weiss </a:t>
            </a:r>
            <a:r>
              <a:rPr lang="en-IN" sz="2000" i="1" dirty="0"/>
              <a:t>et </a:t>
            </a:r>
            <a:r>
              <a:rPr lang="en-IN" sz="2000" i="1" dirty="0" smtClean="0"/>
              <a:t>al.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B</a:t>
            </a:r>
            <a:r>
              <a:rPr lang="en-IN" sz="2000" dirty="0" smtClean="0"/>
              <a:t>est </a:t>
            </a:r>
            <a:r>
              <a:rPr lang="en-IN" sz="2000" dirty="0"/>
              <a:t>index to evaluate left ventricular diastolic </a:t>
            </a:r>
            <a:r>
              <a:rPr lang="en-IN" sz="2000" dirty="0" smtClean="0"/>
              <a:t>function, available </a:t>
            </a:r>
            <a:r>
              <a:rPr lang="en-IN" sz="2000" dirty="0"/>
              <a:t>traditionally in </a:t>
            </a:r>
            <a:r>
              <a:rPr lang="en-IN" sz="2000" dirty="0" err="1" smtClean="0"/>
              <a:t>cath</a:t>
            </a:r>
            <a:r>
              <a:rPr lang="en-IN" sz="2000" dirty="0" smtClean="0"/>
              <a:t> lab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T</a:t>
            </a:r>
            <a:r>
              <a:rPr lang="en-IN" sz="2000" dirty="0" smtClean="0"/>
              <a:t>ime </a:t>
            </a:r>
            <a:r>
              <a:rPr lang="en-IN" sz="2000" dirty="0"/>
              <a:t>constant </a:t>
            </a:r>
            <a:r>
              <a:rPr lang="en-IN" sz="2000" dirty="0" smtClean="0"/>
              <a:t>T (tau) describes </a:t>
            </a:r>
            <a:r>
              <a:rPr lang="en-IN" sz="2000" dirty="0"/>
              <a:t>the rate of LV pressure </a:t>
            </a:r>
            <a:r>
              <a:rPr lang="en-IN" sz="2000" dirty="0" smtClean="0"/>
              <a:t>decline throughout </a:t>
            </a:r>
            <a:r>
              <a:rPr lang="en-IN" sz="2000" dirty="0" err="1"/>
              <a:t>isovolumic</a:t>
            </a:r>
            <a:r>
              <a:rPr lang="en-IN" sz="2000" dirty="0"/>
              <a:t> </a:t>
            </a:r>
            <a:r>
              <a:rPr lang="en-IN" sz="2000" dirty="0" smtClean="0"/>
              <a:t>relaxation</a:t>
            </a:r>
          </a:p>
          <a:p>
            <a:pPr>
              <a:lnSpc>
                <a:spcPct val="150000"/>
              </a:lnSpc>
            </a:pPr>
            <a:endParaRPr lang="en-IN" sz="2000" i="1" dirty="0"/>
          </a:p>
          <a:p>
            <a:pPr>
              <a:lnSpc>
                <a:spcPct val="150000"/>
              </a:lnSpc>
            </a:pPr>
            <a:r>
              <a:rPr lang="en-IN" sz="2000" b="1" dirty="0"/>
              <a:t>LV </a:t>
            </a:r>
            <a:r>
              <a:rPr lang="en-IN" sz="2000" b="1" dirty="0" smtClean="0"/>
              <a:t>pressure(</a:t>
            </a:r>
            <a:r>
              <a:rPr lang="en-IN" sz="2000" b="1" dirty="0" err="1" smtClean="0"/>
              <a:t>dp</a:t>
            </a:r>
            <a:r>
              <a:rPr lang="en-IN" sz="2000" b="1" dirty="0" smtClean="0"/>
              <a:t>/</a:t>
            </a:r>
            <a:r>
              <a:rPr lang="en-IN" sz="2000" b="1" dirty="0" err="1" smtClean="0"/>
              <a:t>dt</a:t>
            </a:r>
            <a:r>
              <a:rPr lang="en-IN" sz="2000" b="1" dirty="0" smtClean="0"/>
              <a:t>) </a:t>
            </a:r>
            <a:r>
              <a:rPr lang="en-IN" sz="2000" b="1" dirty="0"/>
              <a:t>= </a:t>
            </a:r>
            <a:r>
              <a:rPr lang="en-IN" sz="2000" b="1" dirty="0" smtClean="0"/>
              <a:t>P</a:t>
            </a:r>
            <a:r>
              <a:rPr lang="en-IN" sz="2000" b="1" baseline="-25000" dirty="0" smtClean="0"/>
              <a:t>0</a:t>
            </a:r>
            <a:r>
              <a:rPr lang="en-IN" sz="2000" b="1" dirty="0" smtClean="0"/>
              <a:t>e-</a:t>
            </a:r>
            <a:r>
              <a:rPr lang="en-IN" sz="2000" b="1" baseline="30000" dirty="0" smtClean="0"/>
              <a:t>t/</a:t>
            </a:r>
            <a:r>
              <a:rPr lang="el-GR" sz="2000" b="1" baseline="30000" dirty="0" smtClean="0"/>
              <a:t>τ</a:t>
            </a:r>
            <a:r>
              <a:rPr lang="en-IN" sz="2000" baseline="30000" dirty="0" smtClean="0"/>
              <a:t>   </a:t>
            </a:r>
            <a:r>
              <a:rPr lang="en-IN" sz="2000" dirty="0" smtClean="0"/>
              <a:t>where </a:t>
            </a:r>
            <a:r>
              <a:rPr lang="en-IN" sz="2000" baseline="30000" dirty="0" smtClean="0"/>
              <a:t> </a:t>
            </a:r>
            <a:r>
              <a:rPr lang="en-IN" sz="2000" dirty="0" smtClean="0"/>
              <a:t>P</a:t>
            </a:r>
            <a:r>
              <a:rPr lang="en-IN" sz="2000" baseline="-25000" dirty="0" smtClean="0"/>
              <a:t>0</a:t>
            </a:r>
            <a:r>
              <a:rPr lang="en-IN" sz="2000" dirty="0" smtClean="0"/>
              <a:t> </a:t>
            </a:r>
            <a:r>
              <a:rPr lang="en-IN" sz="2000" dirty="0"/>
              <a:t>is LV pressure at </a:t>
            </a:r>
            <a:r>
              <a:rPr lang="en-IN" sz="2000" dirty="0" smtClean="0"/>
              <a:t>end ejection</a:t>
            </a:r>
            <a:r>
              <a:rPr lang="en-IN" sz="2000" dirty="0"/>
              <a:t> </a:t>
            </a:r>
            <a:r>
              <a:rPr lang="en-IN" sz="2000" dirty="0" smtClean="0"/>
              <a:t>and </a:t>
            </a:r>
            <a:r>
              <a:rPr lang="en-IN" sz="2000" dirty="0"/>
              <a:t>τ is the exponential time </a:t>
            </a:r>
            <a:r>
              <a:rPr lang="en-IN" sz="2000" dirty="0" smtClean="0"/>
              <a:t>constant</a:t>
            </a:r>
            <a:endParaRPr lang="en-IN" sz="2000" baseline="30000" dirty="0" smtClean="0"/>
          </a:p>
          <a:p>
            <a:pPr>
              <a:lnSpc>
                <a:spcPct val="150000"/>
              </a:lnSpc>
            </a:pPr>
            <a:r>
              <a:rPr lang="en-IN" sz="2000" dirty="0"/>
              <a:t>The larger the </a:t>
            </a:r>
            <a:r>
              <a:rPr lang="en-IN" sz="2000" dirty="0" smtClean="0"/>
              <a:t>value of </a:t>
            </a:r>
            <a:r>
              <a:rPr lang="en-IN" sz="2000" dirty="0"/>
              <a:t>τ, the longer it takes for the LV pressure to fall and the </a:t>
            </a:r>
            <a:r>
              <a:rPr lang="en-IN" sz="2000" dirty="0" smtClean="0"/>
              <a:t>more impaired </a:t>
            </a:r>
            <a:r>
              <a:rPr lang="en-IN" sz="2000" dirty="0"/>
              <a:t>is </a:t>
            </a:r>
            <a:r>
              <a:rPr lang="en-IN" sz="2000" dirty="0" smtClean="0"/>
              <a:t>relaxation</a:t>
            </a:r>
          </a:p>
          <a:p>
            <a:r>
              <a:rPr lang="en-US" sz="2000" dirty="0"/>
              <a:t>A </a:t>
            </a:r>
            <a:r>
              <a:rPr lang="en-US" sz="2000" b="1" dirty="0"/>
              <a:t>normal value for τ </a:t>
            </a:r>
            <a:r>
              <a:rPr lang="en-US" sz="2000" b="1" dirty="0" smtClean="0"/>
              <a:t>is less </a:t>
            </a:r>
            <a:r>
              <a:rPr lang="en-US" sz="2000" b="1" dirty="0"/>
              <a:t>than 40 milliseconds </a:t>
            </a:r>
            <a:r>
              <a:rPr lang="en-US" sz="2000" dirty="0"/>
              <a:t>in most age-groups, suggesting that relaxation is nearly complete by 3.5 × </a:t>
            </a:r>
            <a:r>
              <a:rPr lang="en-US" sz="2000" dirty="0" smtClean="0"/>
              <a:t>τ </a:t>
            </a:r>
            <a:r>
              <a:rPr lang="en-IN" sz="2000" dirty="0" smtClean="0"/>
              <a:t>(&lt;</a:t>
            </a:r>
            <a:r>
              <a:rPr lang="en-IN" sz="2000" dirty="0"/>
              <a:t>140 milliseconds)</a:t>
            </a:r>
            <a:endParaRPr lang="en-IN" sz="2000" i="1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99398" y="704857"/>
            <a:ext cx="10515600" cy="1325563"/>
          </a:xfrm>
        </p:spPr>
        <p:txBody>
          <a:bodyPr>
            <a:normAutofit/>
          </a:bodyPr>
          <a:lstStyle/>
          <a:p>
            <a:r>
              <a:rPr lang="en-IN" sz="3600" b="1" dirty="0" smtClean="0">
                <a:solidFill>
                  <a:schemeClr val="accent5">
                    <a:lumMod val="75000"/>
                  </a:schemeClr>
                </a:solidFill>
              </a:rPr>
              <a:t>Tau and Time constant of Ventricular relaxation</a:t>
            </a:r>
            <a:endParaRPr lang="en-IN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6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Recoil and Left Ventricular Filling</a:t>
            </a:r>
            <a:endParaRPr lang="en-IN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During </a:t>
            </a:r>
            <a:r>
              <a:rPr lang="en-US" dirty="0" smtClean="0"/>
              <a:t>relaxation, potential </a:t>
            </a:r>
            <a:r>
              <a:rPr lang="en-US" dirty="0"/>
              <a:t>energy is released as the elastic elements recoil and return to their </a:t>
            </a:r>
            <a:r>
              <a:rPr lang="en-US" dirty="0" smtClean="0"/>
              <a:t>original length </a:t>
            </a:r>
            <a:r>
              <a:rPr lang="en-US" dirty="0"/>
              <a:t>and orientation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Recoil </a:t>
            </a:r>
            <a:r>
              <a:rPr lang="en-US" dirty="0"/>
              <a:t>causes LV pressure to fall rapidly during </a:t>
            </a:r>
            <a:r>
              <a:rPr lang="en-US" dirty="0" err="1"/>
              <a:t>isovolumetric</a:t>
            </a:r>
            <a:r>
              <a:rPr lang="en-US" dirty="0"/>
              <a:t> </a:t>
            </a:r>
            <a:r>
              <a:rPr lang="en-US" dirty="0" smtClean="0"/>
              <a:t>relaxation</a:t>
            </a:r>
          </a:p>
          <a:p>
            <a:r>
              <a:rPr lang="en-US" dirty="0"/>
              <a:t>fall in LV pressure produces an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early </a:t>
            </a:r>
            <a:r>
              <a:rPr lang="en-US" dirty="0"/>
              <a:t>diastolic pressure gradient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from </a:t>
            </a:r>
            <a:r>
              <a:rPr lang="en-US" dirty="0"/>
              <a:t>the left atrium </a:t>
            </a:r>
            <a:r>
              <a:rPr lang="en-US" dirty="0" smtClean="0"/>
              <a:t>that extends to</a:t>
            </a:r>
          </a:p>
          <a:p>
            <a:pPr marL="0" indent="0">
              <a:buNone/>
            </a:pPr>
            <a:r>
              <a:rPr lang="en-US" dirty="0" smtClean="0"/>
              <a:t>   the </a:t>
            </a:r>
            <a:r>
              <a:rPr lang="en-US" dirty="0"/>
              <a:t>LV apex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151" y="3214838"/>
            <a:ext cx="5167415" cy="342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1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sz="3600" b="1" dirty="0" smtClean="0">
                <a:solidFill>
                  <a:schemeClr val="accent5">
                    <a:lumMod val="75000"/>
                  </a:schemeClr>
                </a:solidFill>
              </a:rPr>
              <a:t>Determinants of LV filling</a:t>
            </a:r>
            <a:endParaRPr lang="en-IN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23647" y="2174875"/>
            <a:ext cx="5157787" cy="823912"/>
          </a:xfrm>
        </p:spPr>
        <p:txBody>
          <a:bodyPr/>
          <a:lstStyle/>
          <a:p>
            <a:pPr algn="ctr"/>
            <a:r>
              <a:rPr lang="en-IN" dirty="0" smtClean="0">
                <a:solidFill>
                  <a:schemeClr val="accent5">
                    <a:lumMod val="75000"/>
                  </a:schemeClr>
                </a:solidFill>
              </a:rPr>
              <a:t>Early Filling</a:t>
            </a:r>
            <a:endParaRPr lang="en-IN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09083" y="3048332"/>
            <a:ext cx="5386917" cy="39512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000" dirty="0" smtClean="0"/>
              <a:t>Preload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Trans mitral flow rate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Atrial Pressure</a:t>
            </a:r>
          </a:p>
          <a:p>
            <a:pPr>
              <a:lnSpc>
                <a:spcPct val="150000"/>
              </a:lnSpc>
            </a:pPr>
            <a:endParaRPr lang="en-IN" sz="2000" dirty="0" smtClean="0"/>
          </a:p>
          <a:p>
            <a:pPr>
              <a:lnSpc>
                <a:spcPct val="150000"/>
              </a:lnSpc>
            </a:pPr>
            <a:endParaRPr lang="en-IN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226791" y="2224420"/>
            <a:ext cx="5183188" cy="823912"/>
          </a:xfrm>
        </p:spPr>
        <p:txBody>
          <a:bodyPr/>
          <a:lstStyle/>
          <a:p>
            <a:pPr algn="ctr"/>
            <a:r>
              <a:rPr lang="en-IN" dirty="0" smtClean="0">
                <a:solidFill>
                  <a:schemeClr val="accent5">
                    <a:lumMod val="75000"/>
                  </a:schemeClr>
                </a:solidFill>
              </a:rPr>
              <a:t>Late filling</a:t>
            </a:r>
            <a:endParaRPr lang="en-IN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329846" y="3266696"/>
            <a:ext cx="5389033" cy="39512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000" dirty="0" smtClean="0"/>
              <a:t>Cardiac rhythm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Atrial contractile function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Ventricular end diastolic pressure</a:t>
            </a:r>
            <a:r>
              <a:rPr lang="en-IN" sz="2400" dirty="0" smtClean="0"/>
              <a:t>.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94058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Left Ventricular Diastolic Stiffness, Compliance, and</a:t>
            </a:r>
            <a:br>
              <a:rPr lang="en-US" b="1" dirty="0"/>
            </a:br>
            <a:r>
              <a:rPr lang="en-IN" b="1" dirty="0" err="1" smtClean="0"/>
              <a:t>Distensibility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passive characteristics of the left ventricle during diastole can be described by the passive </a:t>
            </a:r>
            <a:r>
              <a:rPr lang="en-US" sz="2400" b="1" i="1" dirty="0" smtClean="0"/>
              <a:t>diastolic </a:t>
            </a:r>
            <a:r>
              <a:rPr lang="en-IN" sz="2400" b="1" i="1" dirty="0" smtClean="0"/>
              <a:t>pressure-volume </a:t>
            </a:r>
            <a:r>
              <a:rPr lang="en-IN" sz="2400" b="1" i="1" dirty="0"/>
              <a:t>relationship </a:t>
            </a:r>
            <a:r>
              <a:rPr lang="en-IN" sz="2400" b="1" dirty="0"/>
              <a:t>(DPVR</a:t>
            </a:r>
            <a:r>
              <a:rPr lang="en-IN" sz="2400" b="1" dirty="0" smtClean="0"/>
              <a:t>)</a:t>
            </a:r>
          </a:p>
          <a:p>
            <a:endParaRPr lang="en-IN" sz="2400" b="1" dirty="0" smtClean="0"/>
          </a:p>
          <a:p>
            <a:r>
              <a:rPr lang="en-US" sz="2400" b="1" dirty="0" smtClean="0"/>
              <a:t>Left </a:t>
            </a:r>
            <a:r>
              <a:rPr lang="en-US" sz="2400" b="1" dirty="0"/>
              <a:t>ventricular stiffness </a:t>
            </a:r>
            <a:r>
              <a:rPr lang="en-US" sz="2400" dirty="0"/>
              <a:t>is defined as the ratio of LV diastolic pressure and </a:t>
            </a:r>
            <a:r>
              <a:rPr lang="en-US" sz="2400" dirty="0" smtClean="0"/>
              <a:t>LV diastolic </a:t>
            </a:r>
            <a:r>
              <a:rPr lang="en-US" sz="2400" dirty="0"/>
              <a:t>volume (LV </a:t>
            </a:r>
            <a:r>
              <a:rPr lang="en-US" sz="2400" dirty="0" err="1"/>
              <a:t>dP</a:t>
            </a:r>
            <a:r>
              <a:rPr lang="en-US" sz="2400" dirty="0"/>
              <a:t>/</a:t>
            </a:r>
            <a:r>
              <a:rPr lang="en-US" sz="2400" dirty="0" err="1"/>
              <a:t>dV</a:t>
            </a:r>
            <a:r>
              <a:rPr lang="en-US" sz="2400" dirty="0"/>
              <a:t>) at any given LV diastolic </a:t>
            </a:r>
            <a:r>
              <a:rPr lang="en-US" sz="2400" dirty="0" smtClean="0"/>
              <a:t>volume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Left </a:t>
            </a:r>
            <a:r>
              <a:rPr lang="en-US" sz="2400" b="1" dirty="0"/>
              <a:t>ventricular compliance </a:t>
            </a:r>
            <a:r>
              <a:rPr lang="en-US" sz="2400" dirty="0"/>
              <a:t>is </a:t>
            </a:r>
            <a:r>
              <a:rPr lang="en-US" sz="2400" dirty="0" smtClean="0"/>
              <a:t>the reciprocal </a:t>
            </a:r>
            <a:r>
              <a:rPr lang="en-US" sz="2400" dirty="0"/>
              <a:t>of stiffness (LV </a:t>
            </a:r>
            <a:r>
              <a:rPr lang="en-US" sz="2400" dirty="0" err="1" smtClean="0"/>
              <a:t>dV</a:t>
            </a:r>
            <a:r>
              <a:rPr lang="en-US" sz="2400" dirty="0" smtClean="0"/>
              <a:t>/</a:t>
            </a:r>
            <a:r>
              <a:rPr lang="en-US" sz="2400" dirty="0" err="1" smtClean="0"/>
              <a:t>dP</a:t>
            </a:r>
            <a:r>
              <a:rPr lang="en-US" sz="2400" dirty="0" smtClean="0"/>
              <a:t>)</a:t>
            </a:r>
          </a:p>
          <a:p>
            <a:r>
              <a:rPr lang="en-US" sz="2400" b="1" dirty="0" smtClean="0"/>
              <a:t>Left </a:t>
            </a:r>
            <a:r>
              <a:rPr lang="en-US" sz="2400" b="1" dirty="0"/>
              <a:t>ventricular diastolic </a:t>
            </a:r>
            <a:r>
              <a:rPr lang="en-US" sz="2400" b="1" dirty="0" err="1"/>
              <a:t>distensibility</a:t>
            </a:r>
            <a:r>
              <a:rPr lang="en-US" sz="2400" b="1" dirty="0"/>
              <a:t> </a:t>
            </a:r>
            <a:r>
              <a:rPr lang="en-US" sz="2400" dirty="0"/>
              <a:t>is defined as the end-diastolic pressure </a:t>
            </a:r>
            <a:r>
              <a:rPr lang="en-US" sz="2400" dirty="0" smtClean="0"/>
              <a:t>required to </a:t>
            </a:r>
            <a:r>
              <a:rPr lang="en-US" sz="2400" dirty="0"/>
              <a:t>distend the left ventricle to an end-diastolic </a:t>
            </a:r>
            <a:r>
              <a:rPr lang="en-US" sz="2400" dirty="0" smtClean="0"/>
              <a:t>volume</a:t>
            </a:r>
            <a:endParaRPr lang="en-IN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5832909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Patients with </a:t>
            </a:r>
            <a:r>
              <a:rPr lang="en-US" b="1" dirty="0" err="1">
                <a:solidFill>
                  <a:srgbClr val="FF0000"/>
                </a:solidFill>
              </a:rPr>
              <a:t>HFpEF</a:t>
            </a:r>
            <a:r>
              <a:rPr lang="en-US" b="1" dirty="0">
                <a:solidFill>
                  <a:srgbClr val="FF0000"/>
                </a:solidFill>
              </a:rPr>
              <a:t> have reduced </a:t>
            </a:r>
            <a:r>
              <a:rPr lang="en-US" b="1" dirty="0" err="1">
                <a:solidFill>
                  <a:srgbClr val="FF0000"/>
                </a:solidFill>
              </a:rPr>
              <a:t>distensibility</a:t>
            </a:r>
            <a:r>
              <a:rPr lang="en-US" b="1" dirty="0" smtClean="0">
                <a:solidFill>
                  <a:srgbClr val="FF0000"/>
                </a:solidFill>
              </a:rPr>
              <a:t>, indicated </a:t>
            </a:r>
            <a:r>
              <a:rPr lang="en-US" b="1" dirty="0">
                <a:solidFill>
                  <a:srgbClr val="FF0000"/>
                </a:solidFill>
              </a:rPr>
              <a:t>by a normal or reduced end-diastolic volume and an elevated end-diastolic pressure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070" y="779646"/>
            <a:ext cx="10349248" cy="678064"/>
          </a:xfrm>
        </p:spPr>
        <p:txBody>
          <a:bodyPr>
            <a:normAutofit/>
          </a:bodyPr>
          <a:lstStyle/>
          <a:p>
            <a:pPr algn="ctr"/>
            <a:r>
              <a:rPr lang="en-IN" sz="3600" b="1" dirty="0">
                <a:solidFill>
                  <a:schemeClr val="accent5">
                    <a:lumMod val="75000"/>
                  </a:schemeClr>
                </a:solidFill>
              </a:rPr>
              <a:t>Estimation of Left Ventricular Stiffness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940" y="1648495"/>
            <a:ext cx="12088969" cy="4868215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endParaRPr lang="en-IN" sz="2000" dirty="0" smtClean="0"/>
          </a:p>
          <a:p>
            <a:pPr>
              <a:lnSpc>
                <a:spcPct val="150000"/>
              </a:lnSpc>
            </a:pPr>
            <a:r>
              <a:rPr lang="en-IN" sz="2400" dirty="0"/>
              <a:t>Stiffness will increase as the left ventricle fills to higher LV diastolic volumes; thus as the left ventricle fills, it becomes </a:t>
            </a:r>
            <a:r>
              <a:rPr lang="en-IN" sz="2400" b="1" dirty="0"/>
              <a:t>stiffer</a:t>
            </a:r>
            <a:r>
              <a:rPr lang="en-IN" sz="2400" dirty="0"/>
              <a:t>.</a:t>
            </a:r>
          </a:p>
          <a:p>
            <a:pPr>
              <a:lnSpc>
                <a:spcPct val="150000"/>
              </a:lnSpc>
            </a:pPr>
            <a:r>
              <a:rPr lang="en-IN" sz="2400" dirty="0"/>
              <a:t>DPVR can be approximated by an exponential function, its position and shape can be described by the constants within an equation such as the following: </a:t>
            </a:r>
            <a:r>
              <a:rPr lang="en-IN" sz="2400" b="1" dirty="0"/>
              <a:t>P = </a:t>
            </a:r>
            <a:r>
              <a:rPr lang="en-IN" sz="2400" b="1" dirty="0">
                <a:latin typeface="Century Gothic" panose="020B0502020202020204" pitchFamily="34" charset="0"/>
              </a:rPr>
              <a:t></a:t>
            </a:r>
            <a:r>
              <a:rPr lang="en-IN" sz="2400" b="1" dirty="0"/>
              <a:t> × e</a:t>
            </a:r>
            <a:r>
              <a:rPr lang="en-IN" sz="2400" b="1" baseline="30000" dirty="0"/>
              <a:t>βV</a:t>
            </a:r>
            <a:r>
              <a:rPr lang="en-IN" sz="2400" dirty="0"/>
              <a:t>, where </a:t>
            </a:r>
            <a:r>
              <a:rPr lang="en-IN" sz="2400" b="1" dirty="0"/>
              <a:t>α</a:t>
            </a:r>
            <a:r>
              <a:rPr lang="en-IN" sz="2400" dirty="0"/>
              <a:t> and </a:t>
            </a:r>
            <a:r>
              <a:rPr lang="en-IN" sz="2400" b="1" dirty="0"/>
              <a:t>β</a:t>
            </a:r>
            <a:r>
              <a:rPr lang="en-IN" sz="2400" dirty="0"/>
              <a:t> represent the “</a:t>
            </a:r>
            <a:r>
              <a:rPr lang="en-IN" sz="2400" b="1" dirty="0"/>
              <a:t>stiffness constants</a:t>
            </a:r>
            <a:r>
              <a:rPr lang="en-IN" sz="2400" dirty="0"/>
              <a:t>.”</a:t>
            </a:r>
          </a:p>
          <a:p>
            <a:pPr>
              <a:lnSpc>
                <a:spcPct val="150000"/>
              </a:lnSpc>
            </a:pPr>
            <a:r>
              <a:rPr lang="en-IN" sz="2400" dirty="0"/>
              <a:t>β does not indicate stiffness but instead describes how rapidly stiffness increased with increases in volume (β = [</a:t>
            </a:r>
            <a:r>
              <a:rPr lang="en-IN" sz="2400" dirty="0" err="1"/>
              <a:t>dP</a:t>
            </a:r>
            <a:r>
              <a:rPr lang="en-IN" sz="2400" dirty="0"/>
              <a:t>/</a:t>
            </a:r>
            <a:r>
              <a:rPr lang="en-IN" sz="2400" dirty="0" err="1"/>
              <a:t>dV</a:t>
            </a:r>
            <a:r>
              <a:rPr lang="en-IN" sz="2400" dirty="0"/>
              <a:t>]/V).</a:t>
            </a:r>
          </a:p>
          <a:p>
            <a:pPr>
              <a:lnSpc>
                <a:spcPct val="150000"/>
              </a:lnSpc>
            </a:pPr>
            <a:r>
              <a:rPr lang="en-IN" sz="2400" dirty="0"/>
              <a:t>Stiffness </a:t>
            </a:r>
            <a:r>
              <a:rPr lang="en-IN" sz="2400" dirty="0" smtClean="0"/>
              <a:t>constants </a:t>
            </a:r>
            <a:r>
              <a:rPr lang="en-IN" sz="2400" dirty="0"/>
              <a:t>derived in this fashion can be used to compare passive diastolic properties in different patients or patient groups.</a:t>
            </a:r>
          </a:p>
          <a:p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04225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7477"/>
            <a:ext cx="10515600" cy="1325563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728" y="1787124"/>
            <a:ext cx="5594684" cy="4351338"/>
          </a:xfrm>
        </p:spPr>
        <p:txBody>
          <a:bodyPr>
            <a:normAutofit/>
          </a:bodyPr>
          <a:lstStyle/>
          <a:p>
            <a:r>
              <a:rPr lang="en-US" sz="2400" dirty="0"/>
              <a:t>D</a:t>
            </a:r>
            <a:r>
              <a:rPr lang="en-US" sz="2400" dirty="0" smtClean="0"/>
              <a:t>iastolic </a:t>
            </a:r>
            <a:r>
              <a:rPr lang="en-US" sz="2400" dirty="0"/>
              <a:t>pressure-volume relationship (DPVR) in patients </a:t>
            </a:r>
            <a:r>
              <a:rPr lang="en-US" sz="2400" dirty="0" smtClean="0"/>
              <a:t>with </a:t>
            </a:r>
            <a:r>
              <a:rPr lang="en-US" sz="2400" dirty="0" err="1"/>
              <a:t>HFpEF</a:t>
            </a:r>
            <a:r>
              <a:rPr lang="en-US" sz="2400" dirty="0"/>
              <a:t> is shifted upward </a:t>
            </a:r>
            <a:r>
              <a:rPr lang="en-US" sz="2400" dirty="0" smtClean="0"/>
              <a:t>and to </a:t>
            </a:r>
            <a:r>
              <a:rPr lang="en-US" sz="2400" dirty="0"/>
              <a:t>the </a:t>
            </a:r>
            <a:r>
              <a:rPr lang="en-US" sz="2400" dirty="0" smtClean="0"/>
              <a:t>left 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for </a:t>
            </a:r>
            <a:r>
              <a:rPr lang="en-US" sz="2400" dirty="0"/>
              <a:t>any given LV volume, pressure is higher in </a:t>
            </a:r>
            <a:r>
              <a:rPr lang="en-US" sz="2400" dirty="0" err="1"/>
              <a:t>HFpEF</a:t>
            </a:r>
            <a:r>
              <a:rPr lang="en-US" sz="2400" dirty="0"/>
              <a:t>, </a:t>
            </a:r>
            <a:r>
              <a:rPr lang="en-US" sz="2400" dirty="0" smtClean="0"/>
              <a:t>indicating decreased </a:t>
            </a:r>
            <a:r>
              <a:rPr lang="en-US" sz="2400" dirty="0" err="1" smtClean="0"/>
              <a:t>distensibility</a:t>
            </a:r>
            <a:r>
              <a:rPr lang="en-US" sz="2400" dirty="0" smtClean="0"/>
              <a:t> </a:t>
            </a:r>
            <a:r>
              <a:rPr lang="en-US" sz="2400" dirty="0"/>
              <a:t>(increased stiffness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In </a:t>
            </a:r>
            <a:r>
              <a:rPr lang="en-US" sz="2400" dirty="0"/>
              <a:t>patients with </a:t>
            </a:r>
            <a:r>
              <a:rPr lang="en-US" sz="2400" dirty="0" err="1"/>
              <a:t>HFrEF</a:t>
            </a:r>
            <a:r>
              <a:rPr lang="en-US" sz="2400" dirty="0"/>
              <a:t>, the DPVR is shifted to the </a:t>
            </a:r>
            <a:r>
              <a:rPr lang="en-US" sz="2400" dirty="0" smtClean="0"/>
              <a:t>right,</a:t>
            </a:r>
            <a:r>
              <a:rPr lang="en-IN" sz="2400" dirty="0" smtClean="0"/>
              <a:t>indicating </a:t>
            </a:r>
            <a:r>
              <a:rPr lang="en-IN" sz="2400" dirty="0"/>
              <a:t>increased </a:t>
            </a:r>
            <a:r>
              <a:rPr lang="en-IN" sz="2400" dirty="0" err="1"/>
              <a:t>distensibility</a:t>
            </a:r>
            <a:endParaRPr lang="en-IN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412" y="1430350"/>
            <a:ext cx="7331241" cy="441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3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F</a:t>
            </a:r>
            <a:r>
              <a:rPr lang="en-IN" dirty="0" smtClean="0"/>
              <a:t>our </a:t>
            </a:r>
            <a:r>
              <a:rPr lang="en-IN" dirty="0"/>
              <a:t>groups </a:t>
            </a:r>
            <a:r>
              <a:rPr lang="en-IN" dirty="0" smtClean="0"/>
              <a:t>: patterns </a:t>
            </a:r>
            <a:r>
              <a:rPr lang="en-IN" dirty="0"/>
              <a:t>of DPVR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2" y="1825625"/>
            <a:ext cx="10638278" cy="484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7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9" y="1241952"/>
            <a:ext cx="11673706" cy="7035774"/>
          </a:xfrm>
        </p:spPr>
      </p:pic>
    </p:spTree>
    <p:extLst>
      <p:ext uri="{BB962C8B-B14F-4D97-AF65-F5344CB8AC3E}">
        <p14:creationId xmlns:p14="http://schemas.microsoft.com/office/powerpoint/2010/main" val="42514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764" y="183774"/>
            <a:ext cx="4768649" cy="6512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8973" y="1671746"/>
            <a:ext cx="56765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/>
              <a:t>heart failure with reduced ejection fraction, </a:t>
            </a:r>
            <a:r>
              <a:rPr lang="en-US" dirty="0" smtClean="0"/>
              <a:t>administration of </a:t>
            </a:r>
            <a:r>
              <a:rPr lang="en-US" dirty="0"/>
              <a:t>arterial vasodilators results in minimal drop </a:t>
            </a:r>
            <a:r>
              <a:rPr lang="en-US" dirty="0" smtClean="0"/>
              <a:t>in blood </a:t>
            </a:r>
            <a:r>
              <a:rPr lang="en-US" dirty="0"/>
              <a:t>pressure and substantial improvement in stroke </a:t>
            </a:r>
            <a:r>
              <a:rPr lang="en-US" dirty="0" smtClean="0"/>
              <a:t>volume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contrast</a:t>
            </a:r>
            <a:r>
              <a:rPr lang="en-US" dirty="0"/>
              <a:t>, the steeper end-systolic pressure–volume </a:t>
            </a:r>
            <a:r>
              <a:rPr lang="en-US" dirty="0" smtClean="0"/>
              <a:t>relationship in </a:t>
            </a:r>
            <a:r>
              <a:rPr lang="en-US" dirty="0"/>
              <a:t>heart failure with preserved ejection fraction results in </a:t>
            </a:r>
            <a:r>
              <a:rPr lang="en-US" dirty="0" smtClean="0"/>
              <a:t>more exaggerated </a:t>
            </a:r>
            <a:r>
              <a:rPr lang="en-US" dirty="0"/>
              <a:t>drops in blood pressure with vasodilator therapy</a:t>
            </a:r>
            <a:r>
              <a:rPr lang="en-US" dirty="0" smtClean="0"/>
              <a:t>, with </a:t>
            </a:r>
            <a:r>
              <a:rPr lang="en-US" dirty="0"/>
              <a:t>potential reduction in stroke volume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540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 smtClean="0"/>
              <a:t>  </a:t>
            </a:r>
            <a:r>
              <a:rPr lang="en-IN" b="1" dirty="0">
                <a:solidFill>
                  <a:schemeClr val="accent5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smtClean="0"/>
              <a:t>HF-PEF ?</a:t>
            </a:r>
            <a:endParaRPr lang="en-US" dirty="0"/>
          </a:p>
          <a:p>
            <a:r>
              <a:rPr lang="en-US" dirty="0"/>
              <a:t>How Prevalent is it?</a:t>
            </a:r>
          </a:p>
          <a:p>
            <a:r>
              <a:rPr lang="en-US" dirty="0"/>
              <a:t>Who are these patients?</a:t>
            </a:r>
          </a:p>
          <a:p>
            <a:r>
              <a:rPr lang="en-US" dirty="0"/>
              <a:t>What is the pathophysiology?</a:t>
            </a:r>
          </a:p>
          <a:p>
            <a:r>
              <a:rPr lang="en-US" dirty="0"/>
              <a:t>How do you diagnose it?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What is the prognosis? </a:t>
            </a:r>
          </a:p>
          <a:p>
            <a:r>
              <a:rPr lang="en-US" dirty="0"/>
              <a:t>How to treat it?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1955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Two of the determinants associated with an upward and leftward shift of the DPRV in patients </a:t>
            </a:r>
            <a:r>
              <a:rPr lang="en-US" dirty="0" smtClean="0"/>
              <a:t>with </a:t>
            </a:r>
            <a:r>
              <a:rPr lang="en-US" dirty="0" err="1" smtClean="0"/>
              <a:t>HFpEF</a:t>
            </a:r>
            <a:r>
              <a:rPr lang="en-US" dirty="0" smtClean="0"/>
              <a:t> are </a:t>
            </a:r>
          </a:p>
          <a:p>
            <a:endParaRPr lang="en-US" dirty="0" smtClean="0"/>
          </a:p>
          <a:p>
            <a:pPr marL="514350" indent="-514350">
              <a:buAutoNum type="arabicParenBoth"/>
            </a:pPr>
            <a:r>
              <a:rPr lang="en-US" dirty="0" smtClean="0"/>
              <a:t>presence </a:t>
            </a:r>
            <a:r>
              <a:rPr lang="en-US" dirty="0"/>
              <a:t>of LV and </a:t>
            </a:r>
            <a:r>
              <a:rPr lang="en-US" dirty="0" err="1"/>
              <a:t>cardiomyocyte</a:t>
            </a:r>
            <a:r>
              <a:rPr lang="en-US" dirty="0"/>
              <a:t> concentric remodeling and hypertrophy </a:t>
            </a:r>
            <a:endParaRPr lang="en-US" dirty="0" smtClean="0"/>
          </a:p>
          <a:p>
            <a:pPr marL="514350" indent="-514350">
              <a:buAutoNum type="arabicParenBoth"/>
            </a:pPr>
            <a:r>
              <a:rPr lang="en-US" dirty="0" smtClean="0"/>
              <a:t>changes </a:t>
            </a:r>
            <a:r>
              <a:rPr lang="en-US" dirty="0"/>
              <a:t>in the material properties of myocardial muscle itself (i.e., myocardial stiffness)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5758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637" y="687143"/>
            <a:ext cx="7829768" cy="54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981200" y="8731"/>
            <a:ext cx="3200400" cy="2509838"/>
            <a:chOff x="0" y="1"/>
            <a:chExt cx="2016" cy="1581"/>
          </a:xfrm>
        </p:grpSpPr>
        <p:pic>
          <p:nvPicPr>
            <p:cNvPr id="20" name="Picture 19" descr="SH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800000">
              <a:off x="0" y="1"/>
              <a:ext cx="2016" cy="1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 rot="-10800000">
              <a:off x="1777" y="1329"/>
              <a:ext cx="237" cy="253"/>
            </a:xfrm>
            <a:prstGeom prst="rect">
              <a:avLst/>
            </a:prstGeom>
            <a:solidFill>
              <a:srgbClr val="33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 rot="-10800000">
              <a:off x="356" y="6"/>
              <a:ext cx="504" cy="63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</p:grp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715000" y="3517106"/>
            <a:ext cx="914400" cy="36195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zh-TW" sz="1600" b="1">
                <a:solidFill>
                  <a:schemeClr val="tx2"/>
                </a:solidFill>
                <a:latin typeface="Helvetica" panose="020B0604020202020204" pitchFamily="34" charset="0"/>
                <a:ea typeface="新細明體" charset="-120"/>
              </a:rPr>
              <a:t>Normal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562600" y="831056"/>
            <a:ext cx="1143000" cy="8509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zh-TW" sz="1600" b="1">
                <a:solidFill>
                  <a:schemeClr val="tx2"/>
                </a:solidFill>
                <a:latin typeface="Helvetica" panose="020B0604020202020204" pitchFamily="34" charset="0"/>
                <a:ea typeface="新細明體" charset="-120"/>
              </a:rPr>
              <a:t>Systolic</a:t>
            </a:r>
          </a:p>
          <a:p>
            <a:pPr algn="ctr" eaLnBrk="1" hangingPunct="1"/>
            <a:r>
              <a:rPr lang="en-US" altLang="zh-TW" sz="1600" b="1">
                <a:solidFill>
                  <a:schemeClr val="tx2"/>
                </a:solidFill>
                <a:latin typeface="Helvetica" panose="020B0604020202020204" pitchFamily="34" charset="0"/>
                <a:ea typeface="新細明體" charset="-120"/>
              </a:rPr>
              <a:t>Heart Failure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424113" y="2526506"/>
            <a:ext cx="2438400" cy="4310062"/>
            <a:chOff x="48" y="261"/>
            <a:chExt cx="2508" cy="3819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85" r="47966"/>
            <a:stretch>
              <a:fillRect/>
            </a:stretch>
          </p:blipFill>
          <p:spPr bwMode="auto">
            <a:xfrm>
              <a:off x="60" y="288"/>
              <a:ext cx="2496" cy="1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60" y="261"/>
              <a:ext cx="2496" cy="185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48" y="336"/>
              <a:ext cx="2508" cy="3744"/>
              <a:chOff x="48" y="240"/>
              <a:chExt cx="2508" cy="3744"/>
            </a:xfrm>
          </p:grpSpPr>
          <p:pic>
            <p:nvPicPr>
              <p:cNvPr id="14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966" b="1459"/>
              <a:stretch>
                <a:fillRect/>
              </a:stretch>
            </p:blipFill>
            <p:spPr bwMode="auto">
              <a:xfrm>
                <a:off x="48" y="240"/>
                <a:ext cx="2496" cy="1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" name="Group 14"/>
              <p:cNvGrpSpPr>
                <a:grpSpLocks/>
              </p:cNvGrpSpPr>
              <p:nvPr/>
            </p:nvGrpSpPr>
            <p:grpSpPr bwMode="auto">
              <a:xfrm>
                <a:off x="60" y="1987"/>
                <a:ext cx="2496" cy="1997"/>
                <a:chOff x="384" y="336"/>
                <a:chExt cx="3936" cy="3648"/>
              </a:xfrm>
            </p:grpSpPr>
            <p:grpSp>
              <p:nvGrpSpPr>
                <p:cNvPr id="16" name="Group 15"/>
                <p:cNvGrpSpPr>
                  <a:grpSpLocks/>
                </p:cNvGrpSpPr>
                <p:nvPr/>
              </p:nvGrpSpPr>
              <p:grpSpPr bwMode="auto">
                <a:xfrm>
                  <a:off x="384" y="384"/>
                  <a:ext cx="3936" cy="3600"/>
                  <a:chOff x="2544" y="2218"/>
                  <a:chExt cx="2798" cy="2102"/>
                </a:xfrm>
              </p:grpSpPr>
              <p:pic>
                <p:nvPicPr>
                  <p:cNvPr id="18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0072"/>
                  <a:stretch>
                    <a:fillRect/>
                  </a:stretch>
                </p:blipFill>
                <p:spPr bwMode="auto">
                  <a:xfrm>
                    <a:off x="2544" y="2218"/>
                    <a:ext cx="2798" cy="21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9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2544" y="2218"/>
                    <a:ext cx="2798" cy="2102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defPPr>
                      <a:defRPr lang="en-US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+mn-cs"/>
                      </a:defRPr>
                    </a:lvl9pPr>
                  </a:lstStyle>
                  <a:p>
                    <a:endParaRPr lang="en-IN"/>
                  </a:p>
                </p:txBody>
              </p:sp>
            </p:grpSp>
            <p:pic>
              <p:nvPicPr>
                <p:cNvPr id="17" name="Picture 16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784" b="3798"/>
                <a:stretch>
                  <a:fillRect/>
                </a:stretch>
              </p:blipFill>
              <p:spPr bwMode="auto">
                <a:xfrm>
                  <a:off x="384" y="336"/>
                  <a:ext cx="3894" cy="36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664200" y="5403056"/>
            <a:ext cx="1452563" cy="6064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zh-TW" sz="1600" b="1">
                <a:solidFill>
                  <a:schemeClr val="tx2"/>
                </a:solidFill>
                <a:latin typeface="Helvetica" panose="020B0604020202020204" pitchFamily="34" charset="0"/>
                <a:ea typeface="新細明體" charset="-120"/>
              </a:rPr>
              <a:t>Diastolic</a:t>
            </a:r>
          </a:p>
          <a:p>
            <a:pPr algn="ctr" eaLnBrk="1" hangingPunct="1"/>
            <a:r>
              <a:rPr lang="en-US" altLang="zh-TW" sz="1600" b="1">
                <a:solidFill>
                  <a:schemeClr val="tx2"/>
                </a:solidFill>
                <a:latin typeface="Helvetica" panose="020B0604020202020204" pitchFamily="34" charset="0"/>
                <a:ea typeface="新細明體" charset="-120"/>
              </a:rPr>
              <a:t>Heart Failure</a:t>
            </a:r>
          </a:p>
        </p:txBody>
      </p:sp>
      <p:pic>
        <p:nvPicPr>
          <p:cNvPr id="7" name="Picture 6" descr="NEJM-fig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3" t="15555" r="56667" b="60742"/>
          <a:stretch>
            <a:fillRect/>
          </a:stretch>
        </p:blipFill>
        <p:spPr bwMode="auto">
          <a:xfrm>
            <a:off x="7620000" y="2521744"/>
            <a:ext cx="2362200" cy="222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0122 S55 S3 C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7" t="17331" r="31236" b="35844"/>
          <a:stretch>
            <a:fillRect/>
          </a:stretch>
        </p:blipFill>
        <p:spPr bwMode="auto">
          <a:xfrm>
            <a:off x="7620000" y="4750594"/>
            <a:ext cx="2362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3" t="12712" r="26843" b="29117"/>
          <a:stretch>
            <a:fillRect/>
          </a:stretch>
        </p:blipFill>
        <p:spPr bwMode="auto">
          <a:xfrm>
            <a:off x="7239000" y="7144"/>
            <a:ext cx="29718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5168900" y="6393656"/>
            <a:ext cx="200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ea typeface="新細明體" charset="-120"/>
              </a:rPr>
              <a:t>Aurigemma, Zile, Gaasch</a:t>
            </a:r>
          </a:p>
          <a:p>
            <a:pPr algn="ctr"/>
            <a:r>
              <a:rPr lang="en-US" altLang="zh-TW" sz="1200" b="1">
                <a:ea typeface="新細明體" charset="-120"/>
              </a:rPr>
              <a:t>Circulation 2005</a:t>
            </a:r>
          </a:p>
        </p:txBody>
      </p:sp>
    </p:spTree>
    <p:extLst>
      <p:ext uri="{BB962C8B-B14F-4D97-AF65-F5344CB8AC3E}">
        <p14:creationId xmlns:p14="http://schemas.microsoft.com/office/powerpoint/2010/main" val="309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737" y="101065"/>
            <a:ext cx="6765759" cy="675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4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 smtClean="0"/>
              <a:t>PHENOTYPES</a:t>
            </a:r>
            <a:endParaRPr lang="en-IN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60788"/>
            <a:ext cx="10515600" cy="518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6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429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How do you diagnose it?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Diagnosis of HF-PEF – 5 STEP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8971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6190" y="365125"/>
            <a:ext cx="12294633" cy="612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2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8474"/>
            <a:ext cx="11718208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8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 smtClean="0">
                <a:solidFill>
                  <a:schemeClr val="accent5">
                    <a:lumMod val="50000"/>
                  </a:schemeClr>
                </a:solidFill>
              </a:rPr>
              <a:t>CLINICAL EVIDENCE OF HF</a:t>
            </a:r>
            <a:endParaRPr lang="en-IN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reduced </a:t>
            </a:r>
            <a:r>
              <a:rPr lang="en-IN" dirty="0" smtClean="0"/>
              <a:t>exercise tolerance</a:t>
            </a:r>
            <a:r>
              <a:rPr lang="en-IN" dirty="0"/>
              <a:t>, </a:t>
            </a:r>
            <a:r>
              <a:rPr lang="en-IN" dirty="0" err="1"/>
              <a:t>dyspnea</a:t>
            </a:r>
            <a:r>
              <a:rPr lang="en-IN" dirty="0"/>
              <a:t> on exertion, </a:t>
            </a:r>
            <a:r>
              <a:rPr lang="en-IN" dirty="0" err="1"/>
              <a:t>orthopnea</a:t>
            </a:r>
            <a:r>
              <a:rPr lang="en-IN" dirty="0"/>
              <a:t>, paroxysmal nocturnal </a:t>
            </a:r>
            <a:r>
              <a:rPr lang="en-IN" dirty="0" err="1"/>
              <a:t>dyspnea</a:t>
            </a:r>
            <a:r>
              <a:rPr lang="en-IN" dirty="0"/>
              <a:t>, peripheral </a:t>
            </a:r>
            <a:r>
              <a:rPr lang="en-IN" dirty="0" err="1" smtClean="0"/>
              <a:t>edema</a:t>
            </a:r>
            <a:endParaRPr lang="en-IN" dirty="0"/>
          </a:p>
          <a:p>
            <a:r>
              <a:rPr lang="en-US" dirty="0" smtClean="0"/>
              <a:t>displaced </a:t>
            </a:r>
            <a:r>
              <a:rPr lang="en-US" dirty="0"/>
              <a:t>LV apical impulse and </a:t>
            </a:r>
            <a:r>
              <a:rPr lang="en-US" dirty="0" err="1"/>
              <a:t>pulsus</a:t>
            </a:r>
            <a:r>
              <a:rPr lang="en-US" dirty="0"/>
              <a:t> </a:t>
            </a:r>
            <a:r>
              <a:rPr lang="en-US" dirty="0" err="1"/>
              <a:t>alternans</a:t>
            </a:r>
            <a:r>
              <a:rPr lang="en-US" dirty="0"/>
              <a:t> </a:t>
            </a:r>
            <a:r>
              <a:rPr lang="en-US" dirty="0" smtClean="0"/>
              <a:t>presumed </a:t>
            </a:r>
            <a:r>
              <a:rPr lang="en-US" dirty="0"/>
              <a:t>to be present only </a:t>
            </a:r>
            <a:r>
              <a:rPr lang="en-US" dirty="0" smtClean="0"/>
              <a:t>in </a:t>
            </a:r>
            <a:r>
              <a:rPr lang="en-US" dirty="0" err="1" smtClean="0"/>
              <a:t>HFrEF</a:t>
            </a:r>
            <a:endParaRPr lang="en-US" dirty="0"/>
          </a:p>
          <a:p>
            <a:r>
              <a:rPr lang="en-US" dirty="0"/>
              <a:t>pulmonary congestion apparent on chest radiographs or computed tomography (CT) scans</a:t>
            </a:r>
          </a:p>
          <a:p>
            <a:r>
              <a:rPr lang="en-US" b="1" dirty="0" smtClean="0"/>
              <a:t>no </a:t>
            </a:r>
            <a:r>
              <a:rPr lang="en-US" b="1" dirty="0"/>
              <a:t>clinical features </a:t>
            </a:r>
            <a:r>
              <a:rPr lang="en-US" dirty="0"/>
              <a:t>(symptoms, signs, or chest radiograph findings) </a:t>
            </a:r>
            <a:r>
              <a:rPr lang="en-US" b="1" dirty="0"/>
              <a:t>can be used to reliably</a:t>
            </a:r>
          </a:p>
          <a:p>
            <a:r>
              <a:rPr lang="en-US" dirty="0" smtClean="0"/>
              <a:t>determination </a:t>
            </a:r>
            <a:r>
              <a:rPr lang="en-US" dirty="0"/>
              <a:t>of the EF and LV end-diastolic </a:t>
            </a:r>
            <a:r>
              <a:rPr lang="en-US" dirty="0" smtClean="0"/>
              <a:t>volume required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604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74" y="221172"/>
            <a:ext cx="5369393" cy="63625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8" y="379988"/>
            <a:ext cx="5520409" cy="604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7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What is </a:t>
            </a:r>
            <a:r>
              <a:rPr lang="en-US" b="1" dirty="0" smtClean="0"/>
              <a:t>HF-PEF ?</a:t>
            </a:r>
            <a:r>
              <a:rPr lang="en-US" b="1" dirty="0"/>
              <a:t/>
            </a:r>
            <a:br>
              <a:rPr lang="en-US" b="1" dirty="0"/>
            </a:br>
            <a:endParaRPr lang="en-IN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730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Biomarkers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565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BNP and NT-</a:t>
            </a:r>
            <a:r>
              <a:rPr lang="en-US" b="1" dirty="0" err="1" smtClean="0"/>
              <a:t>proBNP</a:t>
            </a:r>
            <a:endParaRPr lang="en-US" b="1" dirty="0"/>
          </a:p>
          <a:p>
            <a:r>
              <a:rPr lang="en-US" dirty="0" smtClean="0"/>
              <a:t>lower </a:t>
            </a:r>
            <a:r>
              <a:rPr lang="en-US" dirty="0"/>
              <a:t>than in patients with </a:t>
            </a:r>
            <a:r>
              <a:rPr lang="en-US" dirty="0" err="1" smtClean="0"/>
              <a:t>HFrEF</a:t>
            </a:r>
            <a:r>
              <a:rPr lang="en-US" dirty="0" smtClean="0"/>
              <a:t>-smaller </a:t>
            </a:r>
            <a:r>
              <a:rPr lang="en-US" dirty="0"/>
              <a:t>LV cavity and thicker LV walls -  </a:t>
            </a:r>
            <a:r>
              <a:rPr lang="en-US" dirty="0" smtClean="0"/>
              <a:t>end diastolic </a:t>
            </a:r>
            <a:r>
              <a:rPr lang="en-US" dirty="0"/>
              <a:t>wall </a:t>
            </a:r>
            <a:r>
              <a:rPr lang="en-US" dirty="0" smtClean="0"/>
              <a:t>stress is less</a:t>
            </a:r>
            <a:endParaRPr lang="en-US" dirty="0"/>
          </a:p>
          <a:p>
            <a:r>
              <a:rPr lang="en-US" dirty="0" smtClean="0"/>
              <a:t>increased </a:t>
            </a:r>
            <a:r>
              <a:rPr lang="en-US" dirty="0"/>
              <a:t>BNP is directly related to LV diastolic filling pressure and </a:t>
            </a:r>
            <a:r>
              <a:rPr lang="en-US" dirty="0" smtClean="0"/>
              <a:t>end diastolic wall stress</a:t>
            </a:r>
          </a:p>
          <a:p>
            <a:r>
              <a:rPr lang="en-US" dirty="0" smtClean="0"/>
              <a:t>lower </a:t>
            </a:r>
            <a:r>
              <a:rPr lang="en-US" dirty="0"/>
              <a:t>in obese patients and higher in women, older persons, and patients with concomitant </a:t>
            </a:r>
            <a:r>
              <a:rPr lang="en-US" dirty="0" smtClean="0"/>
              <a:t>pulmonary disease </a:t>
            </a:r>
            <a:r>
              <a:rPr lang="en-US" dirty="0"/>
              <a:t>(chronic obstructive disease, pulmonary hypertension, pulmonary embolus) and </a:t>
            </a:r>
            <a:r>
              <a:rPr lang="en-US" dirty="0" smtClean="0"/>
              <a:t>renal dysfunction</a:t>
            </a:r>
          </a:p>
          <a:p>
            <a:r>
              <a:rPr lang="en-US" dirty="0" smtClean="0"/>
              <a:t>The </a:t>
            </a:r>
            <a:r>
              <a:rPr lang="en-US" dirty="0"/>
              <a:t>standard partition values for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BNP of 100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pg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/mL and for NT-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proBNP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of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400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pg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/mL</a:t>
            </a:r>
            <a:r>
              <a:rPr lang="en-US" dirty="0" smtClean="0"/>
              <a:t> </a:t>
            </a:r>
            <a:r>
              <a:rPr lang="en-US" dirty="0"/>
              <a:t>have been </a:t>
            </a:r>
            <a:r>
              <a:rPr lang="en-US" dirty="0" smtClean="0"/>
              <a:t>suggested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New FDA–approved </a:t>
            </a:r>
            <a:r>
              <a:rPr lang="en-US" dirty="0"/>
              <a:t>biomarkers (e.g. soluble ST2, </a:t>
            </a:r>
            <a:r>
              <a:rPr lang="en-US" dirty="0" err="1"/>
              <a:t>galectin</a:t>
            </a:r>
            <a:r>
              <a:rPr lang="en-US" dirty="0"/>
              <a:t> 3), as well </a:t>
            </a:r>
            <a:r>
              <a:rPr lang="en-US" dirty="0" smtClean="0"/>
              <a:t>as others </a:t>
            </a:r>
            <a:r>
              <a:rPr lang="en-US" dirty="0"/>
              <a:t>still under development (e.g., TIMP-1)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151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Baseline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of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NT-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proBNP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have prognostic value in</a:t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IN" b="1" dirty="0" err="1">
                <a:solidFill>
                  <a:schemeClr val="accent5">
                    <a:lumMod val="50000"/>
                  </a:schemeClr>
                </a:solidFill>
              </a:rPr>
              <a:t>HFpEF</a:t>
            </a:r>
            <a:r>
              <a:rPr lang="en-IN" b="1" dirty="0">
                <a:solidFill>
                  <a:schemeClr val="accent5">
                    <a:lumMod val="50000"/>
                  </a:schemeClr>
                </a:solidFill>
              </a:rPr>
              <a:t>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31" y="1586474"/>
            <a:ext cx="9947337" cy="4459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7089" y="6176963"/>
            <a:ext cx="7386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I-Preserve study. </a:t>
            </a:r>
            <a:r>
              <a:rPr lang="en-US" dirty="0" err="1"/>
              <a:t>Eur</a:t>
            </a:r>
            <a:r>
              <a:rPr lang="en-US" dirty="0"/>
              <a:t> J Heart Fail 2015;17:809-17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6344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Acute Decompensated Heart Failure in Patients with </a:t>
            </a:r>
            <a:r>
              <a:rPr lang="en-US" b="1" dirty="0" err="1"/>
              <a:t>HFpEF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minimally </a:t>
            </a:r>
            <a:r>
              <a:rPr lang="en-US" dirty="0" smtClean="0"/>
              <a:t>symptomatic </a:t>
            </a:r>
            <a:r>
              <a:rPr lang="en-US" dirty="0"/>
              <a:t>between episodes of </a:t>
            </a:r>
            <a:r>
              <a:rPr lang="en-US" dirty="0" smtClean="0"/>
              <a:t>ADHF</a:t>
            </a:r>
          </a:p>
          <a:p>
            <a:r>
              <a:rPr lang="en-US" dirty="0" smtClean="0"/>
              <a:t>caused </a:t>
            </a:r>
            <a:r>
              <a:rPr lang="en-US" dirty="0"/>
              <a:t>by pulmonary </a:t>
            </a:r>
            <a:r>
              <a:rPr lang="en-US" dirty="0" smtClean="0"/>
              <a:t>congestion that </a:t>
            </a:r>
            <a:r>
              <a:rPr lang="en-US" b="1" dirty="0"/>
              <a:t>accompanies increases in LV diastolic filling </a:t>
            </a:r>
            <a:r>
              <a:rPr lang="en-US" b="1" dirty="0" smtClean="0"/>
              <a:t>pressure</a:t>
            </a:r>
          </a:p>
          <a:p>
            <a:r>
              <a:rPr lang="en-US" dirty="0" err="1" smtClean="0"/>
              <a:t>HFpEF</a:t>
            </a:r>
            <a:r>
              <a:rPr lang="en-US" dirty="0" smtClean="0"/>
              <a:t> </a:t>
            </a:r>
            <a:r>
              <a:rPr lang="en-US" dirty="0" smtClean="0"/>
              <a:t>can result </a:t>
            </a:r>
            <a:r>
              <a:rPr lang="en-US" dirty="0"/>
              <a:t>from increased filling pressure with or without significant changes in </a:t>
            </a:r>
            <a:r>
              <a:rPr lang="en-US" dirty="0" smtClean="0"/>
              <a:t>total </a:t>
            </a:r>
            <a:r>
              <a:rPr lang="en-US" dirty="0" smtClean="0"/>
              <a:t>blood volume</a:t>
            </a:r>
            <a:r>
              <a:rPr lang="en-US" dirty="0"/>
              <a:t>, or LV diastolic </a:t>
            </a:r>
            <a:r>
              <a:rPr lang="en-US" dirty="0" smtClean="0"/>
              <a:t>volume In </a:t>
            </a:r>
            <a:r>
              <a:rPr lang="en-US" dirty="0"/>
              <a:t>contrast, increased LV diastolic pressure and volume can result </a:t>
            </a:r>
            <a:r>
              <a:rPr lang="en-US" dirty="0" smtClean="0"/>
              <a:t>from increases </a:t>
            </a:r>
            <a:r>
              <a:rPr lang="en-US" dirty="0"/>
              <a:t>in total intravascular volume or shifts of intravascular volume due to </a:t>
            </a:r>
            <a:r>
              <a:rPr lang="en-US" dirty="0" smtClean="0"/>
              <a:t>splanchnic Vasoconstriction</a:t>
            </a:r>
          </a:p>
          <a:p>
            <a:r>
              <a:rPr lang="en-US" dirty="0" smtClean="0"/>
              <a:t>mechanisms </a:t>
            </a:r>
            <a:r>
              <a:rPr lang="en-US" dirty="0"/>
              <a:t>include worsening diastolic dysfunction</a:t>
            </a:r>
            <a:r>
              <a:rPr lang="en-US" dirty="0" smtClean="0"/>
              <a:t>, increased </a:t>
            </a:r>
            <a:r>
              <a:rPr lang="en-US" dirty="0" err="1"/>
              <a:t>neurohormonal</a:t>
            </a:r>
            <a:r>
              <a:rPr lang="en-US" dirty="0"/>
              <a:t> activation, and poorly controlled comorbid </a:t>
            </a:r>
            <a:r>
              <a:rPr lang="en-US" dirty="0" smtClean="0"/>
              <a:t>disease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6267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61236"/>
            <a:ext cx="6163158" cy="4462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511" y="365124"/>
            <a:ext cx="6211625" cy="4558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175" y="5019803"/>
            <a:ext cx="5570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increase </a:t>
            </a:r>
            <a:r>
              <a:rPr lang="en-US" dirty="0"/>
              <a:t>in </a:t>
            </a:r>
            <a:r>
              <a:rPr lang="en-US" dirty="0" smtClean="0"/>
              <a:t>pressure occurs </a:t>
            </a:r>
            <a:r>
              <a:rPr lang="en-US" dirty="0"/>
              <a:t>with </a:t>
            </a:r>
            <a:r>
              <a:rPr lang="en-US" dirty="0" smtClean="0"/>
              <a:t>the development </a:t>
            </a:r>
            <a:r>
              <a:rPr lang="en-US" dirty="0"/>
              <a:t>of acute decompensated heart failure (ADHF) necessitating hospital admission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6300783" y="5019803"/>
            <a:ext cx="557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baseline LV diastolic filling pressure and changes in filling pressure are sensitive predictors of future </a:t>
            </a:r>
            <a:r>
              <a:rPr lang="en-US" dirty="0" smtClean="0"/>
              <a:t>ADHF </a:t>
            </a:r>
            <a:r>
              <a:rPr lang="en-IN" dirty="0" smtClean="0"/>
              <a:t>events</a:t>
            </a:r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3671668" y="6346761"/>
            <a:ext cx="8421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Zile</a:t>
            </a:r>
            <a:r>
              <a:rPr lang="en-US" dirty="0"/>
              <a:t> MR et al</a:t>
            </a:r>
            <a:r>
              <a:rPr lang="en-US" dirty="0" smtClean="0"/>
              <a:t>.. </a:t>
            </a:r>
            <a:r>
              <a:rPr lang="en-US" dirty="0" err="1"/>
              <a:t>Circ</a:t>
            </a:r>
            <a:r>
              <a:rPr lang="en-US" dirty="0"/>
              <a:t> Heart Fail 2017;10[1].)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462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Clinical Assessment of </a:t>
            </a:r>
            <a:r>
              <a:rPr lang="en-IN" b="1" dirty="0"/>
              <a:t>Left Ventricular</a:t>
            </a:r>
            <a:r>
              <a:rPr lang="en-US" b="1" dirty="0" smtClean="0"/>
              <a:t> Structure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b="1" dirty="0" smtClean="0"/>
              <a:t>Left </a:t>
            </a:r>
            <a:r>
              <a:rPr lang="en-IN" b="1" dirty="0"/>
              <a:t>Ventricular </a:t>
            </a:r>
            <a:r>
              <a:rPr lang="en-IN" b="1" dirty="0" smtClean="0"/>
              <a:t>Volume = </a:t>
            </a:r>
            <a:r>
              <a:rPr lang="en-US" dirty="0"/>
              <a:t>An LV volume less than 75 mL/m2 is one of </a:t>
            </a:r>
            <a:r>
              <a:rPr lang="en-US" dirty="0" smtClean="0"/>
              <a:t>the guidelines-based </a:t>
            </a:r>
            <a:r>
              <a:rPr lang="en-US" dirty="0"/>
              <a:t>diagnostic criteria for </a:t>
            </a:r>
            <a:r>
              <a:rPr lang="en-US" dirty="0" err="1" smtClean="0"/>
              <a:t>HFpEF</a:t>
            </a:r>
            <a:endParaRPr lang="en-US" dirty="0" smtClean="0"/>
          </a:p>
          <a:p>
            <a:endParaRPr lang="en-IN" b="1" dirty="0" smtClean="0"/>
          </a:p>
          <a:p>
            <a:r>
              <a:rPr lang="en-IN" b="1" dirty="0"/>
              <a:t>Left Ventricular </a:t>
            </a:r>
            <a:r>
              <a:rPr lang="en-IN" b="1" dirty="0" smtClean="0"/>
              <a:t>Mass - </a:t>
            </a:r>
            <a:r>
              <a:rPr lang="en-US" dirty="0"/>
              <a:t>LV mass is increased and reaches criteria for LV hypertrophy in 30% to 50% of </a:t>
            </a:r>
            <a:r>
              <a:rPr lang="en-US" dirty="0" smtClean="0"/>
              <a:t>patients </a:t>
            </a:r>
          </a:p>
          <a:p>
            <a:endParaRPr lang="en-IN" b="1" dirty="0" smtClean="0"/>
          </a:p>
          <a:p>
            <a:r>
              <a:rPr lang="en-IN" b="1" dirty="0"/>
              <a:t>Left Ventricular </a:t>
            </a:r>
            <a:r>
              <a:rPr lang="en-IN" b="1" dirty="0" smtClean="0"/>
              <a:t>Geometry - </a:t>
            </a:r>
            <a:r>
              <a:rPr lang="en-US" dirty="0" smtClean="0"/>
              <a:t>ratio </a:t>
            </a:r>
            <a:r>
              <a:rPr lang="en-US" dirty="0"/>
              <a:t>of LV mass to volume (M/V), or of LV wall thickness to LV internal dimension (relative </a:t>
            </a:r>
            <a:r>
              <a:rPr lang="en-US" dirty="0" smtClean="0"/>
              <a:t>wall thickness </a:t>
            </a:r>
            <a:r>
              <a:rPr lang="en-US" dirty="0"/>
              <a:t>[RWT]), describes the geometry of the left </a:t>
            </a:r>
            <a:r>
              <a:rPr lang="en-US" dirty="0" smtClean="0"/>
              <a:t>ventricle </a:t>
            </a:r>
            <a:r>
              <a:rPr lang="en-US" b="1" dirty="0" smtClean="0"/>
              <a:t>- </a:t>
            </a:r>
            <a:r>
              <a:rPr lang="en-IN" b="1" i="1" dirty="0"/>
              <a:t>concentric</a:t>
            </a:r>
          </a:p>
          <a:p>
            <a:pPr marL="0" indent="0">
              <a:buNone/>
            </a:pPr>
            <a:r>
              <a:rPr lang="en-IN" b="1" i="1" dirty="0" err="1"/>
              <a:t>remodeling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51215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LVMI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9"/>
          <a:stretch/>
        </p:blipFill>
        <p:spPr>
          <a:xfrm>
            <a:off x="-1" y="1484768"/>
            <a:ext cx="12192001" cy="5380022"/>
          </a:xfrm>
        </p:spPr>
      </p:pic>
    </p:spTree>
    <p:extLst>
      <p:ext uri="{BB962C8B-B14F-4D97-AF65-F5344CB8AC3E}">
        <p14:creationId xmlns:p14="http://schemas.microsoft.com/office/powerpoint/2010/main" val="397149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51" y="712032"/>
            <a:ext cx="11739759" cy="614596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4300" dirty="0" smtClean="0"/>
              <a:t>   </a:t>
            </a:r>
            <a:r>
              <a:rPr lang="en-US" sz="4300" b="1" dirty="0" smtClean="0">
                <a:solidFill>
                  <a:schemeClr val="tx2"/>
                </a:solidFill>
              </a:rPr>
              <a:t>LV Hypertrophy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Concentric hypertrophy or remodeling can be observed in Diastolic HF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Eccentric LV hypertrophy in depressed </a:t>
            </a:r>
            <a:r>
              <a:rPr lang="en-US" sz="2000" dirty="0" err="1" smtClean="0"/>
              <a:t>Efs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MC cause- </a:t>
            </a:r>
            <a:r>
              <a:rPr lang="en-US" sz="2000" b="1" dirty="0" smtClean="0"/>
              <a:t>Hypertension</a:t>
            </a:r>
            <a:r>
              <a:rPr lang="en-US" sz="2000" dirty="0" smtClean="0"/>
              <a:t> as it causes LVH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LV mass best measured by 3D echo but in 2D echo at least LV thickness should be measured.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LV wall thickness should be measured to arrive conclusions on LV diastolic function.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Relative wall thickness = </a:t>
            </a:r>
            <a:r>
              <a:rPr lang="en-US" sz="2000" b="1" dirty="0" smtClean="0"/>
              <a:t>PW+IVS/LVID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/>
              <a:t>Relative wall thickness ≥0.42</a:t>
            </a:r>
            <a:r>
              <a:rPr lang="en-US" sz="2000" dirty="0" smtClean="0"/>
              <a:t> used as threshold for pathologic LVH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5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</a:rPr>
              <a:t>LA Volume</a:t>
            </a:r>
            <a:endParaRPr lang="en-US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7376" y="1776249"/>
            <a:ext cx="12054624" cy="493578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Feasible and reliable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Bi Plane method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Apical 4-chamber and 2-chamber views 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Signifies cumulative effect of increased filling pressures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/>
              <a:t>Normal- 16-34 ml/m</a:t>
            </a:r>
            <a:r>
              <a:rPr lang="en-US" sz="2000" baseline="30000" dirty="0" smtClean="0"/>
              <a:t>2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LA volume index </a:t>
            </a:r>
            <a:r>
              <a:rPr lang="en-US" sz="2000" dirty="0" smtClean="0">
                <a:solidFill>
                  <a:srgbClr val="FF0000"/>
                </a:solidFill>
              </a:rPr>
              <a:t>&gt;34 </a:t>
            </a:r>
            <a:r>
              <a:rPr lang="en-US" sz="2000" dirty="0">
                <a:solidFill>
                  <a:srgbClr val="FF0000"/>
                </a:solidFill>
              </a:rPr>
              <a:t>mL/m</a:t>
            </a:r>
            <a:r>
              <a:rPr lang="en-US" sz="2000" baseline="30000" dirty="0">
                <a:solidFill>
                  <a:srgbClr val="FF0000"/>
                </a:solidFill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is an independent predictor of death, heart failure, atrial fibrillation, and ischemic </a:t>
            </a:r>
            <a:r>
              <a:rPr lang="en-US" sz="2000" dirty="0" smtClean="0"/>
              <a:t>stroke</a:t>
            </a:r>
            <a:r>
              <a:rPr lang="en-US" sz="2000" dirty="0"/>
              <a:t> </a:t>
            </a:r>
            <a:r>
              <a:rPr lang="en-US" sz="2000" dirty="0" smtClean="0"/>
              <a:t>in diastolic </a:t>
            </a:r>
            <a:r>
              <a:rPr lang="en-US" sz="2000" dirty="0" smtClean="0"/>
              <a:t>dysfunction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b="1" dirty="0"/>
              <a:t>False results- </a:t>
            </a:r>
            <a:r>
              <a:rPr lang="en-US" sz="2000" dirty="0" smtClean="0"/>
              <a:t>Bradycardia, </a:t>
            </a:r>
            <a:r>
              <a:rPr lang="en-US" sz="2000" dirty="0"/>
              <a:t>anemia and other high-output states, atrial flutter or fibrillation, and significant mitral valve </a:t>
            </a:r>
            <a:r>
              <a:rPr lang="en-US" sz="2000" dirty="0" smtClean="0"/>
              <a:t>disease.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7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 descr="image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774" y="562132"/>
            <a:ext cx="3672590" cy="5149121"/>
          </a:xfrm>
        </p:spPr>
      </p:pic>
      <p:sp>
        <p:nvSpPr>
          <p:cNvPr id="13" name="Text Placeholder 1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6" name="Picture 4" descr="C:\Users\Admin\Desktop\image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421" y="434716"/>
            <a:ext cx="4495800" cy="6206716"/>
          </a:xfrm>
          <a:prstGeom prst="rect">
            <a:avLst/>
          </a:prstGeom>
          <a:noFill/>
        </p:spPr>
      </p:pic>
      <p:pic>
        <p:nvPicPr>
          <p:cNvPr id="3077" name="Picture 5" descr="C:\Users\Admin\Desktop\image 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89364" y="554636"/>
            <a:ext cx="3602636" cy="5051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153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3046" y="8978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LA function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9692" y="1967391"/>
            <a:ext cx="11722308" cy="56662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Functions as reservoir, conduit and pump.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Ventricular</a:t>
            </a:r>
            <a:r>
              <a:rPr lang="en-IN" sz="2000" dirty="0"/>
              <a:t> </a:t>
            </a:r>
            <a:r>
              <a:rPr lang="en-IN" sz="2000" dirty="0" smtClean="0"/>
              <a:t>systole </a:t>
            </a:r>
            <a:r>
              <a:rPr lang="en-IN" sz="2000" dirty="0"/>
              <a:t>and isovolumic relaxation, when the </a:t>
            </a:r>
            <a:r>
              <a:rPr lang="en-IN" sz="2000" dirty="0" err="1" smtClean="0"/>
              <a:t>atrio</a:t>
            </a:r>
            <a:r>
              <a:rPr lang="en-IN" sz="2000" dirty="0" smtClean="0"/>
              <a:t> ventricular (AV</a:t>
            </a:r>
            <a:r>
              <a:rPr lang="en-IN" sz="2000" dirty="0"/>
              <a:t>) valves are closed, atrial chambers work as </a:t>
            </a:r>
            <a:r>
              <a:rPr lang="en-IN" sz="2000" dirty="0" smtClean="0"/>
              <a:t>distensible reservoirs.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P</a:t>
            </a:r>
            <a:r>
              <a:rPr lang="en-IN" sz="2000" dirty="0" smtClean="0"/>
              <a:t>umping </a:t>
            </a:r>
            <a:r>
              <a:rPr lang="en-IN" sz="2000" dirty="0"/>
              <a:t>chamber, which contributes to </a:t>
            </a:r>
            <a:r>
              <a:rPr lang="en-IN" sz="2000" dirty="0" smtClean="0"/>
              <a:t>maintaining adequate LV end-diastolic volume.</a:t>
            </a:r>
          </a:p>
          <a:p>
            <a:pPr>
              <a:lnSpc>
                <a:spcPct val="150000"/>
              </a:lnSpc>
            </a:pPr>
            <a:r>
              <a:rPr lang="en-IN" sz="2000" b="1" dirty="0" smtClean="0"/>
              <a:t>R</a:t>
            </a:r>
            <a:r>
              <a:rPr lang="en-US" sz="2000" b="1" dirty="0" err="1" smtClean="0"/>
              <a:t>eservoir</a:t>
            </a:r>
            <a:r>
              <a:rPr lang="en-US" sz="2000" b="1" dirty="0" smtClean="0"/>
              <a:t> volume</a:t>
            </a:r>
            <a:r>
              <a:rPr lang="en-US" sz="2000" dirty="0" smtClean="0"/>
              <a:t>=LA passive emptying volume -blood flow reversal in the pulmonary veins with atrial contraction.</a:t>
            </a:r>
          </a:p>
        </p:txBody>
      </p:sp>
    </p:spTree>
    <p:extLst>
      <p:ext uri="{BB962C8B-B14F-4D97-AF65-F5344CB8AC3E}">
        <p14:creationId xmlns:p14="http://schemas.microsoft.com/office/powerpoint/2010/main" val="262934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2016_HEART FAILURE_SLIDE-SET FV0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02836" cy="75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41122" y="1964608"/>
            <a:ext cx="151193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IN" sz="2400" b="1" dirty="0" err="1" smtClean="0"/>
              <a:t>HFpEF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230628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84" y="248929"/>
            <a:ext cx="10467315" cy="629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8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b="1" dirty="0" smtClean="0"/>
              <a:t>Classification of diastolic dysfunction</a:t>
            </a:r>
            <a:endParaRPr lang="en-IN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2101" y="2743200"/>
            <a:ext cx="10363200" cy="4114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000" dirty="0" smtClean="0"/>
              <a:t>Grade  1      : ( Mild)                    </a:t>
            </a:r>
            <a:r>
              <a:rPr lang="en-IN" sz="2000" dirty="0"/>
              <a:t>I</a:t>
            </a:r>
            <a:r>
              <a:rPr lang="en-IN" sz="2000" dirty="0" smtClean="0"/>
              <a:t>mpaired relaxation with normal filling pressure.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Grade  2      </a:t>
            </a:r>
            <a:r>
              <a:rPr lang="en-IN" sz="2000" dirty="0" smtClean="0">
                <a:sym typeface="Wingdings" pitchFamily="2" charset="2"/>
              </a:rPr>
              <a:t>: (Moderate)              Pseudo normalized mitral flow pattern.</a:t>
            </a:r>
            <a:endParaRPr lang="en-IN" sz="2000" dirty="0" smtClean="0"/>
          </a:p>
          <a:p>
            <a:pPr>
              <a:lnSpc>
                <a:spcPct val="150000"/>
              </a:lnSpc>
            </a:pPr>
            <a:r>
              <a:rPr lang="en-IN" sz="2000" dirty="0" smtClean="0"/>
              <a:t>Grade  3      : (Severe Reversible)  Reversible restrictive with high filling pressure.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Grade  4      : (severe Irreversible) Irreversible restrictive with high filling pressure.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01632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91" y="0"/>
            <a:ext cx="12210182" cy="61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0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296" y="937755"/>
            <a:ext cx="10619704" cy="51063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IN" sz="3200" b="1" dirty="0"/>
              <a:t>Grade  </a:t>
            </a:r>
            <a:r>
              <a:rPr lang="en-IN" sz="3200" b="1" dirty="0" smtClean="0"/>
              <a:t>1: </a:t>
            </a:r>
            <a:r>
              <a:rPr lang="en-IN" sz="3200" b="1" dirty="0"/>
              <a:t>( </a:t>
            </a:r>
            <a:r>
              <a:rPr lang="en-IN" sz="3200" b="1" dirty="0" smtClean="0"/>
              <a:t>Mild)Impaired </a:t>
            </a:r>
            <a:r>
              <a:rPr lang="en-IN" sz="3200" b="1" dirty="0"/>
              <a:t>relaxation with normal filling </a:t>
            </a:r>
            <a:r>
              <a:rPr lang="en-IN" sz="3200" b="1" dirty="0" smtClean="0"/>
              <a:t>pressure</a:t>
            </a:r>
            <a:endParaRPr lang="en-IN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698" y="2153270"/>
            <a:ext cx="11951594" cy="574397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000" dirty="0" smtClean="0"/>
              <a:t>Earliest abnormality is </a:t>
            </a:r>
            <a:r>
              <a:rPr lang="en-IN" sz="2000" b="1" dirty="0" smtClean="0"/>
              <a:t>impaired relaxation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Mild diastolic dysfunction with slow LV relaxation</a:t>
            </a:r>
          </a:p>
          <a:p>
            <a:pPr>
              <a:lnSpc>
                <a:spcPct val="150000"/>
              </a:lnSpc>
            </a:pPr>
            <a:r>
              <a:rPr lang="en-IN" sz="2000" dirty="0" err="1" smtClean="0"/>
              <a:t>Haemodynamically</a:t>
            </a:r>
            <a:r>
              <a:rPr lang="en-IN" sz="2000" dirty="0" smtClean="0"/>
              <a:t> causes delay in the LV pressure curve during </a:t>
            </a:r>
            <a:r>
              <a:rPr lang="en-IN" sz="2000" dirty="0" err="1" smtClean="0"/>
              <a:t>iso</a:t>
            </a:r>
            <a:r>
              <a:rPr lang="en-IN" sz="2000" dirty="0" smtClean="0"/>
              <a:t> volumetric relaxation</a:t>
            </a:r>
          </a:p>
          <a:p>
            <a:pPr>
              <a:lnSpc>
                <a:spcPct val="150000"/>
              </a:lnSpc>
            </a:pPr>
            <a:r>
              <a:rPr lang="en-IN" sz="2000" b="1" dirty="0" smtClean="0"/>
              <a:t>Prolongs IVRT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Rate of deceleration  of early mitral flow decreases thereby </a:t>
            </a:r>
            <a:r>
              <a:rPr lang="en-IN" sz="2000" b="1" dirty="0" smtClean="0"/>
              <a:t>DT is prolonged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Mitral flow during atrial systole increased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Filling pressures are normal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03979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Image result for grade 1 diastolic dysfunction doppler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47" y="702750"/>
            <a:ext cx="5719505" cy="56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96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829149"/>
            <a:ext cx="10515600" cy="61366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IN" sz="3200" b="1" dirty="0"/>
              <a:t>Grade  </a:t>
            </a:r>
            <a:r>
              <a:rPr lang="en-IN" sz="3200" b="1" dirty="0" smtClean="0"/>
              <a:t>2 </a:t>
            </a:r>
            <a:r>
              <a:rPr lang="en-IN" sz="3200" b="1" dirty="0">
                <a:sym typeface="Wingdings" pitchFamily="2" charset="2"/>
              </a:rPr>
              <a:t>: (</a:t>
            </a:r>
            <a:r>
              <a:rPr lang="en-IN" sz="3200" b="1" dirty="0" smtClean="0">
                <a:sym typeface="Wingdings" pitchFamily="2" charset="2"/>
              </a:rPr>
              <a:t>Moderate)Pseudo </a:t>
            </a:r>
            <a:r>
              <a:rPr lang="en-IN" sz="3200" b="1" dirty="0">
                <a:sym typeface="Wingdings" pitchFamily="2" charset="2"/>
              </a:rPr>
              <a:t>normalized mitral flow </a:t>
            </a:r>
            <a:r>
              <a:rPr lang="en-IN" sz="3200" b="1" dirty="0" smtClean="0">
                <a:sym typeface="Wingdings" pitchFamily="2" charset="2"/>
              </a:rPr>
              <a:t>pattern</a:t>
            </a:r>
            <a:endParaRPr lang="en-IN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710" y="2344238"/>
            <a:ext cx="11887200" cy="4806995"/>
          </a:xfrm>
        </p:spPr>
        <p:txBody>
          <a:bodyPr>
            <a:normAutofit/>
          </a:bodyPr>
          <a:lstStyle/>
          <a:p>
            <a:r>
              <a:rPr lang="en-US" sz="2000" dirty="0"/>
              <a:t>increase in LA pressure and there is restoration of the early diastolic </a:t>
            </a:r>
            <a:r>
              <a:rPr lang="en-US" sz="2000" dirty="0" smtClean="0"/>
              <a:t>pressure gradient </a:t>
            </a:r>
            <a:r>
              <a:rPr lang="en-US" sz="2000" dirty="0"/>
              <a:t>despite increased early diastolic LV </a:t>
            </a:r>
            <a:r>
              <a:rPr lang="en-US" sz="2000" dirty="0" smtClean="0"/>
              <a:t>pressures</a:t>
            </a:r>
          </a:p>
          <a:p>
            <a:r>
              <a:rPr lang="en-US" sz="2000" dirty="0" smtClean="0"/>
              <a:t>E </a:t>
            </a:r>
            <a:r>
              <a:rPr lang="en-US" sz="2000" dirty="0"/>
              <a:t>wave </a:t>
            </a:r>
            <a:r>
              <a:rPr lang="en-US" sz="2000" dirty="0" smtClean="0"/>
              <a:t>to return to </a:t>
            </a:r>
            <a:r>
              <a:rPr lang="en-US" sz="2000" dirty="0"/>
              <a:t>normal range (</a:t>
            </a:r>
            <a:r>
              <a:rPr lang="en-US" sz="2000" dirty="0" err="1"/>
              <a:t>pseudonormal</a:t>
            </a:r>
            <a:r>
              <a:rPr lang="en-US" sz="2000" dirty="0"/>
              <a:t> mitral inflow pattern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Displacement </a:t>
            </a:r>
            <a:r>
              <a:rPr lang="en-US" sz="2000" dirty="0"/>
              <a:t>of the left ventricle onto a steeper</a:t>
            </a:r>
          </a:p>
          <a:p>
            <a:r>
              <a:rPr lang="en-US" sz="2000" dirty="0"/>
              <a:t>portion of the pressure-volume curve results in a </a:t>
            </a:r>
            <a:r>
              <a:rPr lang="en-US" sz="2000" b="1" dirty="0"/>
              <a:t>shortening of the </a:t>
            </a:r>
            <a:r>
              <a:rPr lang="en-US" sz="2000" b="1" dirty="0" smtClean="0"/>
              <a:t>DT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slower </a:t>
            </a:r>
            <a:r>
              <a:rPr lang="en-US" sz="2000" dirty="0"/>
              <a:t>relaxation, the </a:t>
            </a:r>
            <a:r>
              <a:rPr lang="en-US" sz="2000" b="1" dirty="0"/>
              <a:t>e′ </a:t>
            </a:r>
            <a:r>
              <a:rPr lang="en-US" sz="2000" b="1" dirty="0" smtClean="0"/>
              <a:t>is delayed</a:t>
            </a:r>
            <a:r>
              <a:rPr lang="en-US" sz="2000" dirty="0"/>
              <a:t>, occurring after the </a:t>
            </a:r>
            <a:r>
              <a:rPr lang="en-US" sz="2000" dirty="0" smtClean="0"/>
              <a:t>E</a:t>
            </a:r>
          </a:p>
          <a:p>
            <a:r>
              <a:rPr lang="en-IN" sz="2000" dirty="0" smtClean="0"/>
              <a:t>Pulmonary venous flow shows </a:t>
            </a:r>
            <a:r>
              <a:rPr lang="en-IN" sz="2000" b="1" dirty="0" smtClean="0"/>
              <a:t>diastolic predominance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382147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8587" y="2083382"/>
            <a:ext cx="8346163" cy="396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6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5340" y="621550"/>
            <a:ext cx="10349248" cy="49776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IN" sz="2800" dirty="0"/>
              <a:t>Grade  3      : (Severe Reversible)  Reversible restrictive with high filling pressure.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104" y="2409503"/>
            <a:ext cx="11099684" cy="5840568"/>
          </a:xfrm>
        </p:spPr>
        <p:txBody>
          <a:bodyPr>
            <a:normAutofit/>
          </a:bodyPr>
          <a:lstStyle/>
          <a:p>
            <a:r>
              <a:rPr lang="en-IN" sz="2000" dirty="0"/>
              <a:t>markedly </a:t>
            </a:r>
            <a:r>
              <a:rPr lang="en-IN" sz="2000" dirty="0" smtClean="0"/>
              <a:t>slowed </a:t>
            </a:r>
            <a:r>
              <a:rPr lang="en-US" sz="2000" dirty="0" smtClean="0"/>
              <a:t>relaxation </a:t>
            </a:r>
            <a:r>
              <a:rPr lang="en-US" sz="2000" dirty="0"/>
              <a:t>and elevated LA </a:t>
            </a:r>
            <a:r>
              <a:rPr lang="en-US" sz="2000" dirty="0" smtClean="0"/>
              <a:t>pressure </a:t>
            </a:r>
          </a:p>
          <a:p>
            <a:endParaRPr lang="en-US" sz="2000" dirty="0" smtClean="0"/>
          </a:p>
          <a:p>
            <a:r>
              <a:rPr lang="en-US" sz="2000" dirty="0" smtClean="0"/>
              <a:t>E </a:t>
            </a:r>
            <a:r>
              <a:rPr lang="en-US" sz="2000" dirty="0"/>
              <a:t>increases further, DT becomes very short, and e′ is </a:t>
            </a:r>
            <a:r>
              <a:rPr lang="en-US" sz="2000" dirty="0" smtClean="0"/>
              <a:t>further reduced </a:t>
            </a:r>
            <a:r>
              <a:rPr lang="en-US" sz="2000" dirty="0"/>
              <a:t>and delayed resulting in a marked elevation of </a:t>
            </a:r>
            <a:r>
              <a:rPr lang="en-US" sz="2000" dirty="0" smtClean="0"/>
              <a:t>E/e</a:t>
            </a:r>
          </a:p>
          <a:p>
            <a:endParaRPr lang="en-US" sz="2000" dirty="0" smtClean="0"/>
          </a:p>
          <a:p>
            <a:r>
              <a:rPr lang="en-US" sz="2000" dirty="0" smtClean="0"/>
              <a:t>In severe </a:t>
            </a:r>
            <a:r>
              <a:rPr lang="en-US" sz="2000" dirty="0"/>
              <a:t>diastolic dysfunction, the </a:t>
            </a:r>
            <a:r>
              <a:rPr lang="en-US" sz="2000" dirty="0" smtClean="0"/>
              <a:t>late diastolic </a:t>
            </a:r>
            <a:r>
              <a:rPr lang="en-US" sz="2000" dirty="0"/>
              <a:t>annular velocity (a′) also may be </a:t>
            </a:r>
            <a:r>
              <a:rPr lang="en-US" sz="2000" dirty="0" smtClean="0"/>
              <a:t>reduced</a:t>
            </a:r>
          </a:p>
          <a:p>
            <a:endParaRPr lang="en-US" sz="2000" dirty="0" smtClean="0"/>
          </a:p>
          <a:p>
            <a:r>
              <a:rPr lang="en-IN" sz="2000" dirty="0" smtClean="0"/>
              <a:t>Pulmonary venous flow shows diastolic predominance with prominent flow reversal.</a:t>
            </a:r>
          </a:p>
          <a:p>
            <a:pPr>
              <a:lnSpc>
                <a:spcPct val="150000"/>
              </a:lnSpc>
            </a:pPr>
            <a:r>
              <a:rPr lang="en-IN" sz="2000" dirty="0" err="1" smtClean="0"/>
              <a:t>Ar</a:t>
            </a:r>
            <a:r>
              <a:rPr lang="en-IN" sz="2000" dirty="0" smtClean="0"/>
              <a:t>-A is prolonged (&gt;30).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Reversibility.</a:t>
            </a:r>
          </a:p>
          <a:p>
            <a:pPr>
              <a:lnSpc>
                <a:spcPct val="150000"/>
              </a:lnSpc>
            </a:pPr>
            <a:endParaRPr lang="en-IN" sz="2000" dirty="0" smtClean="0"/>
          </a:p>
          <a:p>
            <a:pPr>
              <a:lnSpc>
                <a:spcPct val="150000"/>
              </a:lnSpc>
            </a:pP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82012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6" y="1676401"/>
            <a:ext cx="6708632" cy="4505067"/>
          </a:xfrm>
        </p:spPr>
      </p:pic>
    </p:spTree>
    <p:extLst>
      <p:ext uri="{BB962C8B-B14F-4D97-AF65-F5344CB8AC3E}">
        <p14:creationId xmlns:p14="http://schemas.microsoft.com/office/powerpoint/2010/main" val="51906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938332"/>
            <a:ext cx="10515600" cy="626548"/>
          </a:xfrm>
        </p:spPr>
        <p:txBody>
          <a:bodyPr>
            <a:normAutofit/>
          </a:bodyPr>
          <a:lstStyle/>
          <a:p>
            <a:r>
              <a:rPr lang="en-IN" sz="2800" b="1" dirty="0" smtClean="0"/>
              <a:t>Grade IV</a:t>
            </a:r>
            <a:endParaRPr lang="en-IN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431" y="2315507"/>
            <a:ext cx="11990231" cy="57697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000" dirty="0" smtClean="0"/>
              <a:t>Irreversibly restrictive.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Preload manipulation no longer leads to improvement in filling pattern.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Maintaining precarious balance between volume overload and </a:t>
            </a:r>
            <a:r>
              <a:rPr lang="en-IN" sz="2000" dirty="0" err="1" smtClean="0"/>
              <a:t>hypoperfusion</a:t>
            </a:r>
            <a:r>
              <a:rPr lang="en-IN" sz="2000" dirty="0" smtClean="0"/>
              <a:t> can be difficult.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41406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230" y="2389012"/>
            <a:ext cx="8929004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063" y="362139"/>
            <a:ext cx="10474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 dirty="0" smtClean="0">
                <a:solidFill>
                  <a:srgbClr val="002060"/>
                </a:solidFill>
              </a:rPr>
              <a:t>TERMINOLOGY</a:t>
            </a:r>
            <a:endParaRPr lang="en-IN" sz="4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434905"/>
            <a:ext cx="10944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heart failure with a normal </a:t>
            </a:r>
            <a:r>
              <a:rPr lang="en-US" sz="2800" dirty="0" smtClean="0"/>
              <a:t>EF/ </a:t>
            </a:r>
            <a:r>
              <a:rPr lang="en-US" sz="2800" dirty="0"/>
              <a:t>heart failure </a:t>
            </a:r>
            <a:r>
              <a:rPr lang="en-US" sz="2800" dirty="0" smtClean="0"/>
              <a:t>with normal </a:t>
            </a:r>
            <a:r>
              <a:rPr lang="en-US" sz="2800" dirty="0"/>
              <a:t>systolic </a:t>
            </a:r>
            <a:r>
              <a:rPr lang="en-US" sz="2800" dirty="0" smtClean="0"/>
              <a:t>function/ </a:t>
            </a:r>
            <a:r>
              <a:rPr lang="en-US" sz="2800" dirty="0"/>
              <a:t>diastolic heart </a:t>
            </a:r>
            <a:r>
              <a:rPr lang="en-US" sz="2800" dirty="0" smtClean="0"/>
              <a:t>failure / diastolic dysfunction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04204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466" y="167425"/>
            <a:ext cx="7202282" cy="6690575"/>
          </a:xfrm>
        </p:spPr>
      </p:pic>
    </p:spTree>
    <p:extLst>
      <p:ext uri="{BB962C8B-B14F-4D97-AF65-F5344CB8AC3E}">
        <p14:creationId xmlns:p14="http://schemas.microsoft.com/office/powerpoint/2010/main" val="417528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E/e′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</a:t>
            </a:r>
            <a:r>
              <a:rPr lang="en-US" dirty="0"/>
              <a:t>frequently used </a:t>
            </a:r>
            <a:r>
              <a:rPr lang="en-US" dirty="0" smtClean="0"/>
              <a:t>parameter </a:t>
            </a:r>
            <a:r>
              <a:rPr lang="en-US" dirty="0"/>
              <a:t>to estimate LA </a:t>
            </a:r>
            <a:r>
              <a:rPr lang="en-US" dirty="0" smtClean="0"/>
              <a:t>pressure</a:t>
            </a:r>
          </a:p>
          <a:p>
            <a:r>
              <a:rPr lang="en-IN" dirty="0"/>
              <a:t>LAP = (E/e´ x 1.25) + 1.9</a:t>
            </a:r>
            <a:endParaRPr lang="en-US" dirty="0" smtClean="0"/>
          </a:p>
          <a:p>
            <a:r>
              <a:rPr lang="en-US" dirty="0" smtClean="0"/>
              <a:t>found </a:t>
            </a:r>
            <a:r>
              <a:rPr lang="en-US" dirty="0"/>
              <a:t>to correlate with pulmonary capillary wedge pressures (</a:t>
            </a:r>
            <a:r>
              <a:rPr lang="en-US" dirty="0" smtClean="0"/>
              <a:t>PCWPs)</a:t>
            </a:r>
          </a:p>
          <a:p>
            <a:r>
              <a:rPr lang="en-US" b="1" dirty="0"/>
              <a:t>&gt;</a:t>
            </a:r>
            <a:r>
              <a:rPr lang="en-US" b="1" dirty="0" smtClean="0"/>
              <a:t>15 </a:t>
            </a:r>
            <a:r>
              <a:rPr lang="en-US" b="1" dirty="0"/>
              <a:t>has been found clearly </a:t>
            </a:r>
            <a:r>
              <a:rPr lang="en-US" b="1" dirty="0" smtClean="0"/>
              <a:t>to indicate </a:t>
            </a:r>
            <a:r>
              <a:rPr lang="en-US" b="1" dirty="0"/>
              <a:t>elevated </a:t>
            </a:r>
            <a:r>
              <a:rPr lang="en-US" b="1" dirty="0" smtClean="0"/>
              <a:t>PCWP</a:t>
            </a:r>
          </a:p>
          <a:p>
            <a:r>
              <a:rPr lang="en-US" dirty="0" smtClean="0"/>
              <a:t>E/e</a:t>
            </a:r>
            <a:r>
              <a:rPr lang="en-US" dirty="0"/>
              <a:t>′ less than 8 is associated with normal LA </a:t>
            </a:r>
            <a:r>
              <a:rPr lang="en-US" dirty="0" smtClean="0"/>
              <a:t>pressure</a:t>
            </a:r>
            <a:endParaRPr lang="en-US" b="1" dirty="0"/>
          </a:p>
          <a:p>
            <a:r>
              <a:rPr lang="en-US" dirty="0" smtClean="0"/>
              <a:t>The </a:t>
            </a:r>
            <a:r>
              <a:rPr lang="en-US" dirty="0"/>
              <a:t>cutoff value for E/e′ of 15 to recognize elevated LA pressure was obtained using e′ </a:t>
            </a:r>
            <a:r>
              <a:rPr lang="en-US" dirty="0" smtClean="0"/>
              <a:t>velocity from </a:t>
            </a:r>
            <a:r>
              <a:rPr lang="en-US" dirty="0"/>
              <a:t>the medial mitral </a:t>
            </a:r>
            <a:r>
              <a:rPr lang="en-US" dirty="0" smtClean="0"/>
              <a:t>annulus</a:t>
            </a:r>
          </a:p>
          <a:p>
            <a:r>
              <a:rPr lang="en-US" dirty="0" smtClean="0"/>
              <a:t>An average </a:t>
            </a:r>
            <a:r>
              <a:rPr lang="en-US" dirty="0"/>
              <a:t>of the medial and lateral annular velocities has been recommended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559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446" y="4635628"/>
            <a:ext cx="10276353" cy="1919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43" y="260255"/>
            <a:ext cx="10751996" cy="355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7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733" y="837398"/>
            <a:ext cx="10515600" cy="742458"/>
          </a:xfrm>
        </p:spPr>
        <p:txBody>
          <a:bodyPr>
            <a:normAutofit/>
          </a:bodyPr>
          <a:lstStyle/>
          <a:p>
            <a:pPr algn="ctr"/>
            <a:r>
              <a:rPr lang="en-IN" b="1" dirty="0" smtClean="0">
                <a:solidFill>
                  <a:schemeClr val="accent5">
                    <a:lumMod val="75000"/>
                  </a:schemeClr>
                </a:solidFill>
              </a:rPr>
              <a:t>Deformation Indices</a:t>
            </a:r>
            <a:endParaRPr lang="en-IN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164" y="1695900"/>
            <a:ext cx="12191999" cy="49113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000" b="1" dirty="0"/>
              <a:t>S</a:t>
            </a:r>
            <a:r>
              <a:rPr lang="en-IN" sz="2000" b="1" dirty="0" smtClean="0"/>
              <a:t>train</a:t>
            </a:r>
            <a:r>
              <a:rPr lang="en-IN" sz="2000" dirty="0" smtClean="0"/>
              <a:t> </a:t>
            </a:r>
            <a:r>
              <a:rPr lang="en-IN" sz="2000" dirty="0"/>
              <a:t>is </a:t>
            </a:r>
            <a:r>
              <a:rPr lang="en-IN" sz="2000" dirty="0" smtClean="0"/>
              <a:t>most often </a:t>
            </a:r>
            <a:r>
              <a:rPr lang="en-IN" sz="2000" dirty="0"/>
              <a:t>expressed as a percentage or fractional </a:t>
            </a:r>
            <a:r>
              <a:rPr lang="en-IN" sz="2000" dirty="0" smtClean="0"/>
              <a:t>strain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long </a:t>
            </a:r>
            <a:r>
              <a:rPr lang="en-IN" sz="2000" dirty="0"/>
              <a:t>axis </a:t>
            </a:r>
            <a:r>
              <a:rPr lang="en-IN" sz="2000" dirty="0" smtClean="0"/>
              <a:t>and short axis.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M</a:t>
            </a:r>
            <a:r>
              <a:rPr lang="en-IN" sz="2000" dirty="0" smtClean="0"/>
              <a:t>easured </a:t>
            </a:r>
            <a:r>
              <a:rPr lang="en-IN" sz="2000" dirty="0"/>
              <a:t>by </a:t>
            </a:r>
            <a:r>
              <a:rPr lang="en-IN" sz="2000" dirty="0" smtClean="0"/>
              <a:t>2D 3D or 4D </a:t>
            </a:r>
            <a:r>
              <a:rPr lang="en-IN" sz="2000" dirty="0"/>
              <a:t>speckle-tracking </a:t>
            </a:r>
            <a:r>
              <a:rPr lang="en-IN" sz="2000" dirty="0" smtClean="0"/>
              <a:t>echocardiography.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A</a:t>
            </a:r>
            <a:r>
              <a:rPr lang="en-IN" sz="2000" dirty="0" smtClean="0"/>
              <a:t>ngle independent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Post systolic myocardial </a:t>
            </a:r>
            <a:r>
              <a:rPr lang="en-IN" sz="2000" dirty="0"/>
              <a:t>strain as a measure of </a:t>
            </a:r>
            <a:r>
              <a:rPr lang="en-IN" sz="2000" dirty="0" smtClean="0"/>
              <a:t>post ejection shortening in </a:t>
            </a:r>
            <a:r>
              <a:rPr lang="en-IN" sz="2000" dirty="0"/>
              <a:t>ischemic </a:t>
            </a:r>
            <a:r>
              <a:rPr lang="en-IN" sz="2000" dirty="0" smtClean="0"/>
              <a:t>myocardium.</a:t>
            </a:r>
          </a:p>
          <a:p>
            <a:pPr>
              <a:lnSpc>
                <a:spcPct val="150000"/>
              </a:lnSpc>
            </a:pPr>
            <a:endParaRPr lang="en-IN" sz="1400" dirty="0" smtClean="0"/>
          </a:p>
          <a:p>
            <a:pPr>
              <a:lnSpc>
                <a:spcPct val="150000"/>
              </a:lnSpc>
            </a:pPr>
            <a:r>
              <a:rPr lang="en-IN" sz="2000" dirty="0" smtClean="0"/>
              <a:t>Global </a:t>
            </a:r>
            <a:r>
              <a:rPr lang="en-IN" sz="2000" dirty="0"/>
              <a:t>myocardial strain rate </a:t>
            </a:r>
            <a:r>
              <a:rPr lang="en-IN" sz="2000" dirty="0" smtClean="0"/>
              <a:t>during the </a:t>
            </a:r>
            <a:r>
              <a:rPr lang="en-IN" sz="2000" dirty="0" err="1" smtClean="0"/>
              <a:t>iso</a:t>
            </a:r>
            <a:r>
              <a:rPr lang="en-IN" sz="2000" dirty="0" smtClean="0"/>
              <a:t> volumetric </a:t>
            </a:r>
            <a:r>
              <a:rPr lang="en-IN" sz="2000" dirty="0"/>
              <a:t>relaxation period (by speckle </a:t>
            </a:r>
            <a:r>
              <a:rPr lang="en-IN" sz="2000" dirty="0" smtClean="0"/>
              <a:t>tracking) and mitral E velocity/global </a:t>
            </a:r>
            <a:r>
              <a:rPr lang="en-IN" sz="2000" dirty="0"/>
              <a:t>myocardial strain rate ratio predicted </a:t>
            </a:r>
            <a:r>
              <a:rPr lang="en-IN" sz="2000" dirty="0" smtClean="0"/>
              <a:t>LV filling </a:t>
            </a:r>
            <a:r>
              <a:rPr lang="en-IN" sz="2000" dirty="0"/>
              <a:t>pressure in patients in whom the E/e´ ratio was </a:t>
            </a:r>
            <a:r>
              <a:rPr lang="en-IN" sz="2000" dirty="0" smtClean="0"/>
              <a:t>inconclusive and </a:t>
            </a:r>
            <a:r>
              <a:rPr lang="en-IN" sz="2000" dirty="0"/>
              <a:t>was more accurate than E/e</a:t>
            </a:r>
            <a:r>
              <a:rPr lang="en-IN" sz="2000" dirty="0" smtClean="0"/>
              <a:t>´.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53800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035" y="978794"/>
            <a:ext cx="11286133" cy="587920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IN" sz="2000" dirty="0" smtClean="0"/>
          </a:p>
          <a:p>
            <a:pPr>
              <a:lnSpc>
                <a:spcPct val="150000"/>
              </a:lnSpc>
            </a:pPr>
            <a:r>
              <a:rPr lang="en-IN" sz="2000" b="1" dirty="0"/>
              <a:t>LV global longitudinal </a:t>
            </a:r>
            <a:r>
              <a:rPr lang="en-IN" sz="2000" b="1" dirty="0" smtClean="0"/>
              <a:t>diastolic strain </a:t>
            </a:r>
            <a:r>
              <a:rPr lang="en-IN" sz="2000" dirty="0"/>
              <a:t>rate measurements during the isovolumic relaxation </a:t>
            </a:r>
            <a:r>
              <a:rPr lang="en-IN" sz="2000" dirty="0" smtClean="0"/>
              <a:t>period and </a:t>
            </a:r>
            <a:r>
              <a:rPr lang="en-IN" sz="2000" dirty="0"/>
              <a:t>during early diastole by STE have a </a:t>
            </a:r>
            <a:r>
              <a:rPr lang="en-IN" sz="2000" dirty="0" smtClean="0"/>
              <a:t>significant association with </a:t>
            </a:r>
            <a:r>
              <a:rPr lang="en-IN" sz="2000" dirty="0"/>
              <a:t>the time constant of LV relaxation (t</a:t>
            </a:r>
            <a:r>
              <a:rPr lang="en-IN" sz="2000" dirty="0" smtClean="0"/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en-IN" sz="2000" dirty="0" smtClean="0"/>
          </a:p>
          <a:p>
            <a:pPr marL="0" indent="0">
              <a:lnSpc>
                <a:spcPct val="150000"/>
              </a:lnSpc>
              <a:buNone/>
            </a:pPr>
            <a:endParaRPr lang="en-IN" sz="2000" dirty="0" smtClean="0"/>
          </a:p>
          <a:p>
            <a:pPr>
              <a:lnSpc>
                <a:spcPct val="150000"/>
              </a:lnSpc>
            </a:pPr>
            <a:r>
              <a:rPr lang="en-IN" sz="2000" b="1" dirty="0"/>
              <a:t>LA systolic strain </a:t>
            </a:r>
            <a:r>
              <a:rPr lang="en-IN" sz="2000" dirty="0"/>
              <a:t>can be </a:t>
            </a:r>
            <a:r>
              <a:rPr lang="en-IN" sz="2000" dirty="0" smtClean="0"/>
              <a:t>combined with </a:t>
            </a:r>
            <a:r>
              <a:rPr lang="en-IN" sz="2000" dirty="0"/>
              <a:t>invasive and </a:t>
            </a:r>
            <a:r>
              <a:rPr lang="en-IN" sz="2000" dirty="0" smtClean="0"/>
              <a:t>non invasive </a:t>
            </a:r>
            <a:r>
              <a:rPr lang="en-IN" sz="2000" dirty="0"/>
              <a:t>measurements of LAP to </a:t>
            </a:r>
            <a:r>
              <a:rPr lang="en-IN" sz="2000" dirty="0" smtClean="0"/>
              <a:t>estimate LA stiffness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33086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2924" y="330224"/>
            <a:ext cx="4834014" cy="6245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96" y="719603"/>
            <a:ext cx="6164265" cy="501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2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6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546" y="0"/>
            <a:ext cx="11874321" cy="645231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IN" dirty="0" smtClean="0"/>
              <a:t>   </a:t>
            </a:r>
            <a:r>
              <a:rPr lang="en-IN" sz="2800" b="1" dirty="0" smtClean="0">
                <a:solidFill>
                  <a:schemeClr val="tx2"/>
                </a:solidFill>
              </a:rPr>
              <a:t>Surrogate Measurements Of LV stiffness</a:t>
            </a:r>
          </a:p>
          <a:p>
            <a:pPr marL="0" indent="0">
              <a:buNone/>
            </a:pPr>
            <a:endParaRPr lang="en-IN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IN" sz="2000" dirty="0" smtClean="0"/>
              <a:t>             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2000" b="1" dirty="0">
                <a:solidFill>
                  <a:schemeClr val="tx2"/>
                </a:solidFill>
              </a:rPr>
              <a:t> </a:t>
            </a:r>
            <a:r>
              <a:rPr lang="en-IN" sz="2000" b="1" dirty="0" smtClean="0">
                <a:solidFill>
                  <a:schemeClr val="tx2"/>
                </a:solidFill>
              </a:rPr>
              <a:t>DT </a:t>
            </a:r>
            <a:r>
              <a:rPr lang="en-IN" sz="2000" b="1" dirty="0">
                <a:solidFill>
                  <a:schemeClr val="tx2"/>
                </a:solidFill>
              </a:rPr>
              <a:t>of mitral E </a:t>
            </a:r>
            <a:r>
              <a:rPr lang="en-IN" sz="2000" b="1" dirty="0" smtClean="0">
                <a:solidFill>
                  <a:schemeClr val="tx2"/>
                </a:solidFill>
              </a:rPr>
              <a:t>velocity.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DT is proportional to the inverse square root of </a:t>
            </a:r>
            <a:r>
              <a:rPr lang="en-IN" sz="2000" dirty="0" smtClean="0"/>
              <a:t>LV stiffness, provided LA pressure is constant.</a:t>
            </a:r>
          </a:p>
          <a:p>
            <a:pPr>
              <a:lnSpc>
                <a:spcPct val="150000"/>
              </a:lnSpc>
            </a:pPr>
            <a:r>
              <a:rPr lang="en-IN" sz="2000" b="1" dirty="0" smtClean="0"/>
              <a:t>Mitral </a:t>
            </a:r>
            <a:r>
              <a:rPr lang="en-IN" sz="2000" b="1" dirty="0"/>
              <a:t>inflow velocities</a:t>
            </a:r>
            <a:r>
              <a:rPr lang="en-IN" sz="2000" dirty="0"/>
              <a:t>- E/A ratio &lt;1 and DT &gt;240 </a:t>
            </a:r>
            <a:r>
              <a:rPr lang="en-IN" sz="2000" dirty="0" err="1"/>
              <a:t>ms</a:t>
            </a:r>
            <a:r>
              <a:rPr lang="en-IN" sz="2000" dirty="0"/>
              <a:t> have high specificity for abnormal LV relaxation.</a:t>
            </a:r>
          </a:p>
          <a:p>
            <a:pPr>
              <a:lnSpc>
                <a:spcPct val="150000"/>
              </a:lnSpc>
            </a:pPr>
            <a:r>
              <a:rPr lang="en-IN" sz="2000" b="1" dirty="0"/>
              <a:t>Tissue Doppler annular  signals</a:t>
            </a:r>
            <a:r>
              <a:rPr lang="en-IN" sz="2000" dirty="0"/>
              <a:t>-</a:t>
            </a:r>
            <a:r>
              <a:rPr lang="en-IN" sz="2000" b="1" dirty="0"/>
              <a:t> </a:t>
            </a:r>
            <a:r>
              <a:rPr lang="en-IN" sz="2000" dirty="0"/>
              <a:t>Tissue Doppler e´ is a more sensitive parameter.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Lateral e´ &lt;8.5 cm/s and septal e´&lt;8 cm/s have impaired myocardial relaxation</a:t>
            </a:r>
          </a:p>
          <a:p>
            <a:pPr>
              <a:lnSpc>
                <a:spcPct val="150000"/>
              </a:lnSpc>
            </a:pPr>
            <a:r>
              <a:rPr lang="en-IN" sz="2000" b="1" dirty="0"/>
              <a:t>Colour M-Mode </a:t>
            </a:r>
            <a:r>
              <a:rPr lang="en-IN" sz="2000" b="1" dirty="0" err="1"/>
              <a:t>Vp</a:t>
            </a:r>
            <a:r>
              <a:rPr lang="en-IN" sz="2000" dirty="0"/>
              <a:t>- Normal </a:t>
            </a:r>
            <a:r>
              <a:rPr lang="en-IN" sz="2000" dirty="0" err="1"/>
              <a:t>Vp</a:t>
            </a:r>
            <a:r>
              <a:rPr lang="en-IN" sz="2000" dirty="0"/>
              <a:t> is 50 cm/s and correlates with the rate of myocardial relaxation</a:t>
            </a:r>
          </a:p>
          <a:p>
            <a:endParaRPr lang="en-IN" sz="20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IN" sz="2000" b="1" dirty="0" smtClean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IN" sz="2000" b="1" dirty="0" smtClean="0"/>
              <a:t> 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88975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902" y="764372"/>
            <a:ext cx="10515600" cy="587912"/>
          </a:xfrm>
        </p:spPr>
        <p:txBody>
          <a:bodyPr>
            <a:noAutofit/>
          </a:bodyPr>
          <a:lstStyle/>
          <a:p>
            <a:pPr algn="ctr"/>
            <a:r>
              <a:rPr lang="en-IN" sz="4000" b="1" dirty="0">
                <a:solidFill>
                  <a:schemeClr val="accent5">
                    <a:lumMod val="75000"/>
                  </a:schemeClr>
                </a:solidFill>
              </a:rPr>
              <a:t>DIASTOLIC STRESS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966" y="1462709"/>
            <a:ext cx="10972545" cy="59178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000" dirty="0" smtClean="0"/>
              <a:t>Detect reduced </a:t>
            </a:r>
            <a:r>
              <a:rPr lang="en-IN" sz="2000" dirty="0"/>
              <a:t>LV systolic and/or diastolic reserve capacity in the </a:t>
            </a:r>
            <a:r>
              <a:rPr lang="en-IN" sz="2000" dirty="0" smtClean="0"/>
              <a:t>setting of diastolic dysfunction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Normal subjects: Increase </a:t>
            </a:r>
            <a:r>
              <a:rPr lang="en-IN" sz="2000" dirty="0"/>
              <a:t>stroke volume without </a:t>
            </a:r>
            <a:r>
              <a:rPr lang="en-IN" sz="2000" dirty="0" smtClean="0"/>
              <a:t>significantly increasing </a:t>
            </a:r>
            <a:r>
              <a:rPr lang="en-IN" sz="2000" dirty="0"/>
              <a:t>filling </a:t>
            </a:r>
            <a:r>
              <a:rPr lang="en-IN" sz="2000" dirty="0" smtClean="0"/>
              <a:t>pressures</a:t>
            </a:r>
          </a:p>
          <a:p>
            <a:pPr>
              <a:lnSpc>
                <a:spcPct val="150000"/>
              </a:lnSpc>
            </a:pPr>
            <a:r>
              <a:rPr lang="en-IN" sz="2000" dirty="0" err="1" smtClean="0"/>
              <a:t>HFpEF</a:t>
            </a:r>
            <a:r>
              <a:rPr lang="en-IN" sz="2000" dirty="0" smtClean="0"/>
              <a:t>: Cannot </a:t>
            </a:r>
            <a:r>
              <a:rPr lang="en-IN" sz="2000" dirty="0"/>
              <a:t>augment myocardial </a:t>
            </a:r>
            <a:r>
              <a:rPr lang="en-IN" sz="2000" dirty="0" smtClean="0"/>
              <a:t>relaxation with </a:t>
            </a:r>
            <a:r>
              <a:rPr lang="en-IN" sz="2000" dirty="0"/>
              <a:t>exercise compared with normal </a:t>
            </a:r>
            <a:r>
              <a:rPr lang="en-IN" sz="2000" dirty="0" smtClean="0"/>
              <a:t>subjects.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C</a:t>
            </a:r>
            <a:r>
              <a:rPr lang="en-IN" sz="2000" dirty="0" smtClean="0"/>
              <a:t>ardiac output achieved at </a:t>
            </a:r>
            <a:r>
              <a:rPr lang="en-IN" sz="2000" dirty="0"/>
              <a:t>the expense of increased LV filling </a:t>
            </a:r>
            <a:r>
              <a:rPr lang="en-IN" sz="2000" dirty="0" smtClean="0"/>
              <a:t>pressures</a:t>
            </a:r>
          </a:p>
          <a:p>
            <a:pPr>
              <a:lnSpc>
                <a:spcPct val="150000"/>
              </a:lnSpc>
            </a:pPr>
            <a:r>
              <a:rPr lang="en-IN" sz="2000" dirty="0"/>
              <a:t>I</a:t>
            </a:r>
            <a:r>
              <a:rPr lang="en-IN" sz="2000" dirty="0" smtClean="0"/>
              <a:t>ndicated </a:t>
            </a:r>
            <a:r>
              <a:rPr lang="en-IN" sz="2000" dirty="0"/>
              <a:t>when resting </a:t>
            </a:r>
            <a:r>
              <a:rPr lang="en-IN" sz="2000" dirty="0" smtClean="0"/>
              <a:t>echocardiography does </a:t>
            </a:r>
            <a:r>
              <a:rPr lang="en-IN" sz="2000" dirty="0"/>
              <a:t>not explain the symptoms of heart failure or </a:t>
            </a:r>
            <a:r>
              <a:rPr lang="en-IN" sz="2000" dirty="0" smtClean="0"/>
              <a:t>dyspnoea, especially </a:t>
            </a:r>
            <a:r>
              <a:rPr lang="en-IN" sz="2000" dirty="0"/>
              <a:t>with </a:t>
            </a:r>
            <a:r>
              <a:rPr lang="en-IN" sz="2000" dirty="0" smtClean="0"/>
              <a:t>exertion</a:t>
            </a:r>
          </a:p>
          <a:p>
            <a:pPr>
              <a:lnSpc>
                <a:spcPct val="150000"/>
              </a:lnSpc>
            </a:pPr>
            <a:r>
              <a:rPr lang="en-IN" sz="2000" b="1" dirty="0" smtClean="0"/>
              <a:t>Most appropriate </a:t>
            </a:r>
            <a:r>
              <a:rPr lang="en-IN" sz="2000" b="1" dirty="0"/>
              <a:t>patient population </a:t>
            </a:r>
            <a:r>
              <a:rPr lang="en-IN" sz="2000" dirty="0"/>
              <a:t>for diastolic exercise testing </a:t>
            </a:r>
            <a:r>
              <a:rPr lang="en-IN" sz="2000" dirty="0" smtClean="0"/>
              <a:t>is the </a:t>
            </a:r>
            <a:r>
              <a:rPr lang="en-IN" sz="2000" dirty="0"/>
              <a:t>group of patients </a:t>
            </a:r>
            <a:r>
              <a:rPr lang="en-IN" sz="2000" b="1" dirty="0"/>
              <a:t>with grade 1 diastolic dysfunction</a:t>
            </a:r>
            <a:r>
              <a:rPr lang="en-IN" sz="2000" dirty="0"/>
              <a:t>, </a:t>
            </a:r>
            <a:r>
              <a:rPr lang="en-IN" sz="2000" dirty="0" smtClean="0"/>
              <a:t>which indicates </a:t>
            </a:r>
            <a:r>
              <a:rPr lang="en-IN" sz="2000" dirty="0"/>
              <a:t>delayed myocardial relaxation and normal LA </a:t>
            </a:r>
            <a:r>
              <a:rPr lang="en-IN" sz="2000" dirty="0" smtClean="0"/>
              <a:t>mean pressure </a:t>
            </a:r>
            <a:r>
              <a:rPr lang="en-IN" sz="2000" dirty="0"/>
              <a:t>at rest.</a:t>
            </a:r>
          </a:p>
          <a:p>
            <a:pPr marL="0" indent="0">
              <a:lnSpc>
                <a:spcPct val="150000"/>
              </a:lnSpc>
              <a:buNone/>
            </a:pP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129867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 smtClean="0">
                <a:solidFill>
                  <a:schemeClr val="accent5">
                    <a:lumMod val="75000"/>
                  </a:schemeClr>
                </a:solidFill>
              </a:rPr>
              <a:t>DIASTOLIC STRESS ECHO</a:t>
            </a:r>
            <a:endParaRPr lang="en-IN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06" y="1825625"/>
            <a:ext cx="10417994" cy="389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4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/>
              <a:t>Is heart failure with preserved </a:t>
            </a:r>
            <a:r>
              <a:rPr lang="en-US" sz="2800" b="1" dirty="0" smtClean="0"/>
              <a:t>ejection fraction </a:t>
            </a:r>
            <a:r>
              <a:rPr lang="en-US" sz="2800" b="1" dirty="0"/>
              <a:t>just a transitory stage in the </a:t>
            </a:r>
            <a:r>
              <a:rPr lang="en-US" sz="2800" b="1" dirty="0" smtClean="0"/>
              <a:t>heart failure </a:t>
            </a:r>
            <a:r>
              <a:rPr lang="en-US" sz="2800" b="1" dirty="0"/>
              <a:t>spectrum or is it a distinct disease</a:t>
            </a:r>
            <a:br>
              <a:rPr lang="en-US" sz="2800" b="1" dirty="0"/>
            </a:br>
            <a:r>
              <a:rPr lang="en-IN" sz="2800" b="1" dirty="0"/>
              <a:t>phenotype?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10515599" cy="43556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8238" y="6211669"/>
            <a:ext cx="3938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CHARM TRIAL</a:t>
            </a:r>
            <a:r>
              <a:rPr lang="en-US" i="1" dirty="0"/>
              <a:t>The Lancet</a:t>
            </a:r>
            <a:r>
              <a:rPr lang="en-US" dirty="0"/>
              <a:t>. 2003. 362(9386):777-781</a:t>
            </a:r>
            <a:r>
              <a:rPr lang="en-IN" dirty="0" smtClean="0"/>
              <a:t> 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02241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MAGNETIC RESONANCE IMAGING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1" t="41418" r="20429" b="1"/>
          <a:stretch/>
        </p:blipFill>
        <p:spPr>
          <a:xfrm>
            <a:off x="-1" y="1726163"/>
            <a:ext cx="12192001" cy="5168682"/>
          </a:xfrm>
        </p:spPr>
      </p:pic>
    </p:spTree>
    <p:extLst>
      <p:ext uri="{BB962C8B-B14F-4D97-AF65-F5344CB8AC3E}">
        <p14:creationId xmlns:p14="http://schemas.microsoft.com/office/powerpoint/2010/main" val="144667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5" t="42101" r="19844"/>
          <a:stretch/>
        </p:blipFill>
        <p:spPr>
          <a:xfrm>
            <a:off x="1166388" y="1027906"/>
            <a:ext cx="9859224" cy="5465312"/>
          </a:xfrm>
        </p:spPr>
      </p:pic>
    </p:spTree>
    <p:extLst>
      <p:ext uri="{BB962C8B-B14F-4D97-AF65-F5344CB8AC3E}">
        <p14:creationId xmlns:p14="http://schemas.microsoft.com/office/powerpoint/2010/main" val="226897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How to treat it?</a:t>
            </a:r>
            <a:r>
              <a:rPr lang="en-US" dirty="0"/>
              <a:t/>
            </a:r>
            <a:br>
              <a:rPr lang="en-US" dirty="0"/>
            </a:br>
            <a:r>
              <a:rPr lang="en-IN" dirty="0" smtClean="0">
                <a:solidFill>
                  <a:srgbClr val="002060"/>
                </a:solidFill>
              </a:rPr>
              <a:t>MANAGEMENT OF </a:t>
            </a:r>
            <a:r>
              <a:rPr lang="en-IN" dirty="0" err="1" smtClean="0">
                <a:solidFill>
                  <a:srgbClr val="002060"/>
                </a:solidFill>
              </a:rPr>
              <a:t>HFpEF</a:t>
            </a:r>
            <a:endParaRPr lang="en-IN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841" y="3509963"/>
            <a:ext cx="6352501" cy="287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Pathophysiological Targets</a:t>
            </a:r>
          </a:p>
          <a:p>
            <a:pPr>
              <a:lnSpc>
                <a:spcPct val="70000"/>
              </a:lnSpc>
              <a:buFont typeface="Times" panose="02020603050405020304" pitchFamily="18" charset="0"/>
              <a:buNone/>
            </a:pPr>
            <a:endParaRPr lang="en-GB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7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Randomized Clinical Trials</a:t>
            </a:r>
          </a:p>
          <a:p>
            <a:pPr>
              <a:lnSpc>
                <a:spcPct val="70000"/>
              </a:lnSpc>
              <a:spcBef>
                <a:spcPts val="500"/>
              </a:spcBef>
              <a:spcAft>
                <a:spcPts val="500"/>
              </a:spcAft>
              <a:buFont typeface="Times" panose="02020603050405020304" pitchFamily="18" charset="0"/>
              <a:buNone/>
            </a:pPr>
            <a:endParaRPr lang="en-GB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7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Guidelines</a:t>
            </a:r>
          </a:p>
        </p:txBody>
      </p:sp>
    </p:spTree>
    <p:extLst>
      <p:ext uri="{BB962C8B-B14F-4D97-AF65-F5344CB8AC3E}">
        <p14:creationId xmlns:p14="http://schemas.microsoft.com/office/powerpoint/2010/main" val="25028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70000"/>
              </a:lnSpc>
            </a:pPr>
            <a:r>
              <a:rPr lang="en-GB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Pathophysiological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1) </a:t>
            </a:r>
            <a:r>
              <a:rPr lang="en-US" b="1" dirty="0" smtClean="0"/>
              <a:t>Reduction </a:t>
            </a:r>
            <a:r>
              <a:rPr lang="en-US" b="1" dirty="0"/>
              <a:t>and prevention of pulmonary and peripheral venous </a:t>
            </a:r>
            <a:r>
              <a:rPr lang="en-US" b="1" dirty="0" smtClean="0"/>
              <a:t>congestion </a:t>
            </a:r>
          </a:p>
          <a:p>
            <a:r>
              <a:rPr lang="en-US" dirty="0" smtClean="0"/>
              <a:t>fluid </a:t>
            </a:r>
            <a:r>
              <a:rPr lang="en-US" dirty="0"/>
              <a:t>and sodium restriction, judicious use of diuretics and nitrates, </a:t>
            </a:r>
            <a:r>
              <a:rPr lang="en-US" dirty="0" smtClean="0"/>
              <a:t>selective application </a:t>
            </a:r>
            <a:r>
              <a:rPr lang="en-US" dirty="0"/>
              <a:t>of </a:t>
            </a:r>
            <a:r>
              <a:rPr lang="en-US" dirty="0" err="1"/>
              <a:t>neurohormonal</a:t>
            </a:r>
            <a:r>
              <a:rPr lang="en-US" dirty="0"/>
              <a:t> modulation, and appropriate remote monitoring–based tailored </a:t>
            </a:r>
            <a:r>
              <a:rPr lang="en-US" dirty="0" smtClean="0"/>
              <a:t>care </a:t>
            </a:r>
          </a:p>
          <a:p>
            <a:pPr marL="0" indent="0">
              <a:buNone/>
            </a:pPr>
            <a:r>
              <a:rPr lang="en-US" b="1" dirty="0" smtClean="0"/>
              <a:t>2) Treatment </a:t>
            </a:r>
            <a:r>
              <a:rPr lang="en-US" b="1" dirty="0"/>
              <a:t>of antecedent and comorbid </a:t>
            </a:r>
            <a:r>
              <a:rPr lang="en-US" b="1" dirty="0" smtClean="0"/>
              <a:t>diseases</a:t>
            </a:r>
            <a:endParaRPr lang="en-US" dirty="0" smtClean="0"/>
          </a:p>
          <a:p>
            <a:r>
              <a:rPr lang="en-US" dirty="0" smtClean="0"/>
              <a:t>controlling </a:t>
            </a:r>
            <a:r>
              <a:rPr lang="en-US" dirty="0"/>
              <a:t>blood pressure at rest and modifying blood pressure response to exercise, controlling glucose</a:t>
            </a:r>
            <a:r>
              <a:rPr lang="en-US" dirty="0" smtClean="0"/>
              <a:t>, treating </a:t>
            </a:r>
            <a:r>
              <a:rPr lang="en-US" dirty="0"/>
              <a:t>and preventing ischemia, maintaining adequate renal function, and treating </a:t>
            </a:r>
            <a:r>
              <a:rPr lang="en-US" dirty="0" smtClean="0"/>
              <a:t>obesity</a:t>
            </a:r>
          </a:p>
          <a:p>
            <a:pPr marL="0" indent="0">
              <a:buNone/>
            </a:pPr>
            <a:r>
              <a:rPr lang="en-US" b="1" dirty="0" smtClean="0"/>
              <a:t>3)optimization of cardiac functional status</a:t>
            </a:r>
          </a:p>
          <a:p>
            <a:r>
              <a:rPr lang="en-US" dirty="0" smtClean="0"/>
              <a:t>prevent excessive tachycardia or bradycardia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4597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Randomized Clinical Trials</a:t>
            </a:r>
            <a:b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305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31444" y="2483318"/>
            <a:ext cx="1588169" cy="356135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211756" y="6381549"/>
            <a:ext cx="721895" cy="317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518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8333" y="365125"/>
            <a:ext cx="10515600" cy="1325563"/>
          </a:xfrm>
        </p:spPr>
        <p:txBody>
          <a:bodyPr/>
          <a:lstStyle/>
          <a:p>
            <a:endParaRPr lang="en-IN"/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3174918" y="1707367"/>
            <a:ext cx="71437" cy="2995612"/>
            <a:chOff x="1333" y="1027"/>
            <a:chExt cx="45" cy="1887"/>
          </a:xfrm>
        </p:grpSpPr>
        <p:sp>
          <p:nvSpPr>
            <p:cNvPr id="5" name="Line 18"/>
            <p:cNvSpPr>
              <a:spLocks noChangeShapeType="1"/>
            </p:cNvSpPr>
            <p:nvPr/>
          </p:nvSpPr>
          <p:spPr bwMode="auto">
            <a:xfrm flipV="1">
              <a:off x="1377" y="1027"/>
              <a:ext cx="1" cy="1887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6" name="Line 20"/>
            <p:cNvSpPr>
              <a:spLocks noChangeShapeType="1"/>
            </p:cNvSpPr>
            <p:nvPr/>
          </p:nvSpPr>
          <p:spPr bwMode="auto">
            <a:xfrm flipH="1">
              <a:off x="1333" y="2537"/>
              <a:ext cx="44" cy="1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Line 21"/>
            <p:cNvSpPr>
              <a:spLocks noChangeShapeType="1"/>
            </p:cNvSpPr>
            <p:nvPr/>
          </p:nvSpPr>
          <p:spPr bwMode="auto">
            <a:xfrm flipH="1">
              <a:off x="1333" y="2159"/>
              <a:ext cx="44" cy="1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Line 22"/>
            <p:cNvSpPr>
              <a:spLocks noChangeShapeType="1"/>
            </p:cNvSpPr>
            <p:nvPr/>
          </p:nvSpPr>
          <p:spPr bwMode="auto">
            <a:xfrm flipH="1">
              <a:off x="1333" y="1782"/>
              <a:ext cx="44" cy="1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Line 23"/>
            <p:cNvSpPr>
              <a:spLocks noChangeShapeType="1"/>
            </p:cNvSpPr>
            <p:nvPr/>
          </p:nvSpPr>
          <p:spPr bwMode="auto">
            <a:xfrm flipH="1">
              <a:off x="1333" y="1404"/>
              <a:ext cx="44" cy="1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0" name="Line 24"/>
            <p:cNvSpPr>
              <a:spLocks noChangeShapeType="1"/>
            </p:cNvSpPr>
            <p:nvPr/>
          </p:nvSpPr>
          <p:spPr bwMode="auto">
            <a:xfrm flipH="1">
              <a:off x="1333" y="1027"/>
              <a:ext cx="44" cy="1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1" name="Group 60"/>
          <p:cNvGrpSpPr>
            <a:grpSpLocks/>
          </p:cNvGrpSpPr>
          <p:nvPr/>
        </p:nvGrpSpPr>
        <p:grpSpPr bwMode="auto">
          <a:xfrm>
            <a:off x="2798680" y="1531154"/>
            <a:ext cx="307975" cy="3271838"/>
            <a:chOff x="1066" y="946"/>
            <a:chExt cx="194" cy="2061"/>
          </a:xfrm>
        </p:grpSpPr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1186" y="2833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13" name="Rectangle 35"/>
            <p:cNvSpPr>
              <a:spLocks noChangeArrowheads="1"/>
            </p:cNvSpPr>
            <p:nvPr/>
          </p:nvSpPr>
          <p:spPr bwMode="auto">
            <a:xfrm>
              <a:off x="1186" y="2456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14" name="Rectangle 38"/>
            <p:cNvSpPr>
              <a:spLocks noChangeArrowheads="1"/>
            </p:cNvSpPr>
            <p:nvPr/>
          </p:nvSpPr>
          <p:spPr bwMode="auto">
            <a:xfrm>
              <a:off x="1186" y="2078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15" name="Rectangle 41"/>
            <p:cNvSpPr>
              <a:spLocks noChangeArrowheads="1"/>
            </p:cNvSpPr>
            <p:nvPr/>
          </p:nvSpPr>
          <p:spPr bwMode="auto">
            <a:xfrm>
              <a:off x="1186" y="170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3</a:t>
              </a:r>
            </a:p>
          </p:txBody>
        </p:sp>
        <p:sp>
          <p:nvSpPr>
            <p:cNvPr id="16" name="Rectangle 44"/>
            <p:cNvSpPr>
              <a:spLocks noChangeArrowheads="1"/>
            </p:cNvSpPr>
            <p:nvPr/>
          </p:nvSpPr>
          <p:spPr bwMode="auto">
            <a:xfrm>
              <a:off x="1186" y="1323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4</a:t>
              </a:r>
            </a:p>
          </p:txBody>
        </p:sp>
        <p:grpSp>
          <p:nvGrpSpPr>
            <p:cNvPr id="17" name="Group 59"/>
            <p:cNvGrpSpPr>
              <a:grpSpLocks/>
            </p:cNvGrpSpPr>
            <p:nvPr/>
          </p:nvGrpSpPr>
          <p:grpSpPr bwMode="auto">
            <a:xfrm>
              <a:off x="1066" y="946"/>
              <a:ext cx="112" cy="2061"/>
              <a:chOff x="1066" y="946"/>
              <a:chExt cx="112" cy="2061"/>
            </a:xfrm>
          </p:grpSpPr>
          <p:sp>
            <p:nvSpPr>
              <p:cNvPr id="19" name="Rectangle 30"/>
              <p:cNvSpPr>
                <a:spLocks noChangeArrowheads="1"/>
              </p:cNvSpPr>
              <p:nvPr/>
            </p:nvSpPr>
            <p:spPr bwMode="auto">
              <a:xfrm>
                <a:off x="1066" y="2833"/>
                <a:ext cx="7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0</a:t>
                </a:r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/>
            </p:nvSpPr>
            <p:spPr bwMode="auto">
              <a:xfrm>
                <a:off x="1142" y="2833"/>
                <a:ext cx="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.</a:t>
                </a:r>
              </a:p>
            </p:txBody>
          </p:sp>
          <p:sp>
            <p:nvSpPr>
              <p:cNvPr id="21" name="Rectangle 33"/>
              <p:cNvSpPr>
                <a:spLocks noChangeArrowheads="1"/>
              </p:cNvSpPr>
              <p:nvPr/>
            </p:nvSpPr>
            <p:spPr bwMode="auto">
              <a:xfrm>
                <a:off x="1066" y="2456"/>
                <a:ext cx="7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0</a:t>
                </a:r>
              </a:p>
            </p:txBody>
          </p:sp>
          <p:sp>
            <p:nvSpPr>
              <p:cNvPr id="22" name="Rectangle 34"/>
              <p:cNvSpPr>
                <a:spLocks noChangeArrowheads="1"/>
              </p:cNvSpPr>
              <p:nvPr/>
            </p:nvSpPr>
            <p:spPr bwMode="auto">
              <a:xfrm>
                <a:off x="1142" y="2456"/>
                <a:ext cx="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.</a:t>
                </a:r>
              </a:p>
            </p:txBody>
          </p:sp>
          <p:sp>
            <p:nvSpPr>
              <p:cNvPr id="23" name="Rectangle 36"/>
              <p:cNvSpPr>
                <a:spLocks noChangeArrowheads="1"/>
              </p:cNvSpPr>
              <p:nvPr/>
            </p:nvSpPr>
            <p:spPr bwMode="auto">
              <a:xfrm>
                <a:off x="1066" y="2078"/>
                <a:ext cx="7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0</a:t>
                </a:r>
              </a:p>
            </p:txBody>
          </p:sp>
          <p:sp>
            <p:nvSpPr>
              <p:cNvPr id="24" name="Rectangle 37"/>
              <p:cNvSpPr>
                <a:spLocks noChangeArrowheads="1"/>
              </p:cNvSpPr>
              <p:nvPr/>
            </p:nvSpPr>
            <p:spPr bwMode="auto">
              <a:xfrm>
                <a:off x="1142" y="2078"/>
                <a:ext cx="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.</a:t>
                </a:r>
              </a:p>
            </p:txBody>
          </p:sp>
          <p:sp>
            <p:nvSpPr>
              <p:cNvPr id="25" name="Rectangle 39"/>
              <p:cNvSpPr>
                <a:spLocks noChangeArrowheads="1"/>
              </p:cNvSpPr>
              <p:nvPr/>
            </p:nvSpPr>
            <p:spPr bwMode="auto">
              <a:xfrm>
                <a:off x="1066" y="1701"/>
                <a:ext cx="7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0</a:t>
                </a:r>
              </a:p>
            </p:txBody>
          </p:sp>
          <p:sp>
            <p:nvSpPr>
              <p:cNvPr id="26" name="Rectangle 40"/>
              <p:cNvSpPr>
                <a:spLocks noChangeArrowheads="1"/>
              </p:cNvSpPr>
              <p:nvPr/>
            </p:nvSpPr>
            <p:spPr bwMode="auto">
              <a:xfrm>
                <a:off x="1142" y="1701"/>
                <a:ext cx="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.</a:t>
                </a:r>
              </a:p>
            </p:txBody>
          </p:sp>
          <p:sp>
            <p:nvSpPr>
              <p:cNvPr id="27" name="Rectangle 42"/>
              <p:cNvSpPr>
                <a:spLocks noChangeArrowheads="1"/>
              </p:cNvSpPr>
              <p:nvPr/>
            </p:nvSpPr>
            <p:spPr bwMode="auto">
              <a:xfrm>
                <a:off x="1066" y="1323"/>
                <a:ext cx="7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0</a:t>
                </a:r>
              </a:p>
            </p:txBody>
          </p:sp>
          <p:sp>
            <p:nvSpPr>
              <p:cNvPr id="28" name="Rectangle 43"/>
              <p:cNvSpPr>
                <a:spLocks noChangeArrowheads="1"/>
              </p:cNvSpPr>
              <p:nvPr/>
            </p:nvSpPr>
            <p:spPr bwMode="auto">
              <a:xfrm>
                <a:off x="1142" y="1323"/>
                <a:ext cx="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.</a:t>
                </a:r>
              </a:p>
            </p:txBody>
          </p:sp>
          <p:sp>
            <p:nvSpPr>
              <p:cNvPr id="29" name="Rectangle 45"/>
              <p:cNvSpPr>
                <a:spLocks noChangeArrowheads="1"/>
              </p:cNvSpPr>
              <p:nvPr/>
            </p:nvSpPr>
            <p:spPr bwMode="auto">
              <a:xfrm>
                <a:off x="1066" y="946"/>
                <a:ext cx="7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0</a:t>
                </a:r>
              </a:p>
            </p:txBody>
          </p:sp>
          <p:sp>
            <p:nvSpPr>
              <p:cNvPr id="30" name="Rectangle 46"/>
              <p:cNvSpPr>
                <a:spLocks noChangeArrowheads="1"/>
              </p:cNvSpPr>
              <p:nvPr/>
            </p:nvSpPr>
            <p:spPr bwMode="auto">
              <a:xfrm>
                <a:off x="1142" y="946"/>
                <a:ext cx="36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/>
                  <a:t>.</a:t>
                </a:r>
              </a:p>
            </p:txBody>
          </p:sp>
        </p:grpSp>
        <p:sp>
          <p:nvSpPr>
            <p:cNvPr id="18" name="Rectangle 47"/>
            <p:cNvSpPr>
              <a:spLocks noChangeArrowheads="1"/>
            </p:cNvSpPr>
            <p:nvPr/>
          </p:nvSpPr>
          <p:spPr bwMode="auto">
            <a:xfrm>
              <a:off x="1186" y="946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5</a:t>
              </a:r>
            </a:p>
          </p:txBody>
        </p:sp>
      </p:grpSp>
      <p:grpSp>
        <p:nvGrpSpPr>
          <p:cNvPr id="31" name="Group 57"/>
          <p:cNvGrpSpPr>
            <a:grpSpLocks/>
          </p:cNvGrpSpPr>
          <p:nvPr/>
        </p:nvGrpSpPr>
        <p:grpSpPr bwMode="auto">
          <a:xfrm>
            <a:off x="3174918" y="4706154"/>
            <a:ext cx="5889625" cy="68263"/>
            <a:chOff x="1333" y="2914"/>
            <a:chExt cx="3710" cy="43"/>
          </a:xfrm>
        </p:grpSpPr>
        <p:sp>
          <p:nvSpPr>
            <p:cNvPr id="32" name="Line 19"/>
            <p:cNvSpPr>
              <a:spLocks noChangeShapeType="1"/>
            </p:cNvSpPr>
            <p:nvPr/>
          </p:nvSpPr>
          <p:spPr bwMode="auto">
            <a:xfrm flipH="1">
              <a:off x="1333" y="2914"/>
              <a:ext cx="44" cy="1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Freeform 25"/>
            <p:cNvSpPr>
              <a:spLocks/>
            </p:cNvSpPr>
            <p:nvPr/>
          </p:nvSpPr>
          <p:spPr bwMode="auto">
            <a:xfrm>
              <a:off x="1377" y="2914"/>
              <a:ext cx="3665" cy="43"/>
            </a:xfrm>
            <a:custGeom>
              <a:avLst/>
              <a:gdLst>
                <a:gd name="T0" fmla="*/ 3665 w 3665"/>
                <a:gd name="T1" fmla="*/ 0 h 43"/>
                <a:gd name="T2" fmla="*/ 0 w 3665"/>
                <a:gd name="T3" fmla="*/ 0 h 43"/>
                <a:gd name="T4" fmla="*/ 0 w 3665"/>
                <a:gd name="T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65" h="43">
                  <a:moveTo>
                    <a:pt x="3665" y="0"/>
                  </a:moveTo>
                  <a:lnTo>
                    <a:pt x="0" y="0"/>
                  </a:lnTo>
                  <a:lnTo>
                    <a:pt x="0" y="43"/>
                  </a:lnTo>
                </a:path>
              </a:pathLst>
            </a:custGeom>
            <a:noFill/>
            <a:ln w="17463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4" name="Line 26"/>
            <p:cNvSpPr>
              <a:spLocks noChangeShapeType="1"/>
            </p:cNvSpPr>
            <p:nvPr/>
          </p:nvSpPr>
          <p:spPr bwMode="auto">
            <a:xfrm>
              <a:off x="2293" y="2914"/>
              <a:ext cx="1" cy="43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5" name="Line 27"/>
            <p:cNvSpPr>
              <a:spLocks noChangeShapeType="1"/>
            </p:cNvSpPr>
            <p:nvPr/>
          </p:nvSpPr>
          <p:spPr bwMode="auto">
            <a:xfrm>
              <a:off x="3210" y="2914"/>
              <a:ext cx="1" cy="43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Line 28"/>
            <p:cNvSpPr>
              <a:spLocks noChangeShapeType="1"/>
            </p:cNvSpPr>
            <p:nvPr/>
          </p:nvSpPr>
          <p:spPr bwMode="auto">
            <a:xfrm>
              <a:off x="4126" y="2914"/>
              <a:ext cx="1" cy="43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7" name="Line 29"/>
            <p:cNvSpPr>
              <a:spLocks noChangeShapeType="1"/>
            </p:cNvSpPr>
            <p:nvPr/>
          </p:nvSpPr>
          <p:spPr bwMode="auto">
            <a:xfrm>
              <a:off x="5042" y="2914"/>
              <a:ext cx="1" cy="43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38" name="Group 62"/>
          <p:cNvGrpSpPr>
            <a:grpSpLocks/>
          </p:cNvGrpSpPr>
          <p:nvPr/>
        </p:nvGrpSpPr>
        <p:grpSpPr bwMode="auto">
          <a:xfrm>
            <a:off x="3187618" y="4850608"/>
            <a:ext cx="5988050" cy="276224"/>
            <a:chOff x="1349" y="3051"/>
            <a:chExt cx="3772" cy="174"/>
          </a:xfrm>
        </p:grpSpPr>
        <p:sp>
          <p:nvSpPr>
            <p:cNvPr id="39" name="Rectangle 48"/>
            <p:cNvSpPr>
              <a:spLocks noChangeArrowheads="1"/>
            </p:cNvSpPr>
            <p:nvPr/>
          </p:nvSpPr>
          <p:spPr bwMode="auto">
            <a:xfrm>
              <a:off x="1349" y="305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40" name="Rectangle 49"/>
            <p:cNvSpPr>
              <a:spLocks noChangeArrowheads="1"/>
            </p:cNvSpPr>
            <p:nvPr/>
          </p:nvSpPr>
          <p:spPr bwMode="auto">
            <a:xfrm>
              <a:off x="2222" y="305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41" name="Rectangle 50"/>
            <p:cNvSpPr>
              <a:spLocks noChangeArrowheads="1"/>
            </p:cNvSpPr>
            <p:nvPr/>
          </p:nvSpPr>
          <p:spPr bwMode="auto">
            <a:xfrm>
              <a:off x="2298" y="305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2" name="Rectangle 51"/>
            <p:cNvSpPr>
              <a:spLocks noChangeArrowheads="1"/>
            </p:cNvSpPr>
            <p:nvPr/>
          </p:nvSpPr>
          <p:spPr bwMode="auto">
            <a:xfrm>
              <a:off x="3138" y="305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3" name="Rectangle 52"/>
            <p:cNvSpPr>
              <a:spLocks noChangeArrowheads="1"/>
            </p:cNvSpPr>
            <p:nvPr/>
          </p:nvSpPr>
          <p:spPr bwMode="auto">
            <a:xfrm>
              <a:off x="3215" y="305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4</a:t>
              </a:r>
            </a:p>
          </p:txBody>
        </p:sp>
        <p:sp>
          <p:nvSpPr>
            <p:cNvPr id="44" name="Rectangle 53"/>
            <p:cNvSpPr>
              <a:spLocks noChangeArrowheads="1"/>
            </p:cNvSpPr>
            <p:nvPr/>
          </p:nvSpPr>
          <p:spPr bwMode="auto">
            <a:xfrm>
              <a:off x="4054" y="305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3</a:t>
              </a:r>
            </a:p>
          </p:txBody>
        </p:sp>
        <p:sp>
          <p:nvSpPr>
            <p:cNvPr id="45" name="Rectangle 54"/>
            <p:cNvSpPr>
              <a:spLocks noChangeArrowheads="1"/>
            </p:cNvSpPr>
            <p:nvPr/>
          </p:nvSpPr>
          <p:spPr bwMode="auto">
            <a:xfrm>
              <a:off x="4131" y="305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6</a:t>
              </a:r>
            </a:p>
          </p:txBody>
        </p:sp>
        <p:sp>
          <p:nvSpPr>
            <p:cNvPr id="46" name="Rectangle 55"/>
            <p:cNvSpPr>
              <a:spLocks noChangeArrowheads="1"/>
            </p:cNvSpPr>
            <p:nvPr/>
          </p:nvSpPr>
          <p:spPr bwMode="auto">
            <a:xfrm>
              <a:off x="4971" y="305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4</a:t>
              </a:r>
            </a:p>
          </p:txBody>
        </p:sp>
        <p:sp>
          <p:nvSpPr>
            <p:cNvPr id="47" name="Rectangle 56"/>
            <p:cNvSpPr>
              <a:spLocks noChangeArrowheads="1"/>
            </p:cNvSpPr>
            <p:nvPr/>
          </p:nvSpPr>
          <p:spPr bwMode="auto">
            <a:xfrm>
              <a:off x="5047" y="3051"/>
              <a:ext cx="7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/>
                <a:t>8</a:t>
              </a:r>
            </a:p>
          </p:txBody>
        </p:sp>
      </p:grpSp>
      <p:sp>
        <p:nvSpPr>
          <p:cNvPr id="48" name="Rectangle 3"/>
          <p:cNvSpPr>
            <a:spLocks noChangeArrowheads="1"/>
          </p:cNvSpPr>
          <p:nvPr/>
        </p:nvSpPr>
        <p:spPr bwMode="auto">
          <a:xfrm rot="16200000">
            <a:off x="1656394" y="2999905"/>
            <a:ext cx="1014573" cy="3422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/>
              <a:t>% Events</a:t>
            </a:r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5713330" y="5106204"/>
            <a:ext cx="93345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1" hangingPunct="1"/>
            <a:r>
              <a:rPr lang="en-US"/>
              <a:t>Months</a:t>
            </a: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4848556" y="4279117"/>
            <a:ext cx="800860" cy="3391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1" hangingPunct="1"/>
            <a:r>
              <a:rPr lang="en-US" sz="1600"/>
              <a:t>Digoxin</a:t>
            </a:r>
          </a:p>
        </p:txBody>
      </p:sp>
      <p:sp>
        <p:nvSpPr>
          <p:cNvPr id="51" name="Freeform 6"/>
          <p:cNvSpPr>
            <a:spLocks/>
          </p:cNvSpPr>
          <p:nvPr/>
        </p:nvSpPr>
        <p:spPr bwMode="auto">
          <a:xfrm>
            <a:off x="3273343" y="2728129"/>
            <a:ext cx="5800725" cy="1971675"/>
          </a:xfrm>
          <a:custGeom>
            <a:avLst/>
            <a:gdLst>
              <a:gd name="T0" fmla="*/ 92 w 4734"/>
              <a:gd name="T1" fmla="*/ 1618 h 1618"/>
              <a:gd name="T2" fmla="*/ 118 w 4734"/>
              <a:gd name="T3" fmla="*/ 1597 h 1618"/>
              <a:gd name="T4" fmla="*/ 184 w 4734"/>
              <a:gd name="T5" fmla="*/ 1540 h 1618"/>
              <a:gd name="T6" fmla="*/ 231 w 4734"/>
              <a:gd name="T7" fmla="*/ 1457 h 1618"/>
              <a:gd name="T8" fmla="*/ 335 w 4734"/>
              <a:gd name="T9" fmla="*/ 1410 h 1618"/>
              <a:gd name="T10" fmla="*/ 368 w 4734"/>
              <a:gd name="T11" fmla="*/ 1351 h 1618"/>
              <a:gd name="T12" fmla="*/ 460 w 4734"/>
              <a:gd name="T13" fmla="*/ 1304 h 1618"/>
              <a:gd name="T14" fmla="*/ 564 w 4734"/>
              <a:gd name="T15" fmla="*/ 1264 h 1618"/>
              <a:gd name="T16" fmla="*/ 678 w 4734"/>
              <a:gd name="T17" fmla="*/ 1231 h 1618"/>
              <a:gd name="T18" fmla="*/ 704 w 4734"/>
              <a:gd name="T19" fmla="*/ 1188 h 1618"/>
              <a:gd name="T20" fmla="*/ 732 w 4734"/>
              <a:gd name="T21" fmla="*/ 1148 h 1618"/>
              <a:gd name="T22" fmla="*/ 777 w 4734"/>
              <a:gd name="T23" fmla="*/ 1112 h 1618"/>
              <a:gd name="T24" fmla="*/ 850 w 4734"/>
              <a:gd name="T25" fmla="*/ 1046 h 1618"/>
              <a:gd name="T26" fmla="*/ 923 w 4734"/>
              <a:gd name="T27" fmla="*/ 1006 h 1618"/>
              <a:gd name="T28" fmla="*/ 1089 w 4734"/>
              <a:gd name="T29" fmla="*/ 957 h 1618"/>
              <a:gd name="T30" fmla="*/ 1315 w 4734"/>
              <a:gd name="T31" fmla="*/ 905 h 1618"/>
              <a:gd name="T32" fmla="*/ 1443 w 4734"/>
              <a:gd name="T33" fmla="*/ 874 h 1618"/>
              <a:gd name="T34" fmla="*/ 1667 w 4734"/>
              <a:gd name="T35" fmla="*/ 827 h 1618"/>
              <a:gd name="T36" fmla="*/ 1797 w 4734"/>
              <a:gd name="T37" fmla="*/ 794 h 1618"/>
              <a:gd name="T38" fmla="*/ 1930 w 4734"/>
              <a:gd name="T39" fmla="*/ 765 h 1618"/>
              <a:gd name="T40" fmla="*/ 1972 w 4734"/>
              <a:gd name="T41" fmla="*/ 744 h 1618"/>
              <a:gd name="T42" fmla="*/ 2145 w 4734"/>
              <a:gd name="T43" fmla="*/ 706 h 1618"/>
              <a:gd name="T44" fmla="*/ 2185 w 4734"/>
              <a:gd name="T45" fmla="*/ 678 h 1618"/>
              <a:gd name="T46" fmla="*/ 2293 w 4734"/>
              <a:gd name="T47" fmla="*/ 635 h 1618"/>
              <a:gd name="T48" fmla="*/ 2525 w 4734"/>
              <a:gd name="T49" fmla="*/ 605 h 1618"/>
              <a:gd name="T50" fmla="*/ 2669 w 4734"/>
              <a:gd name="T51" fmla="*/ 567 h 1618"/>
              <a:gd name="T52" fmla="*/ 2889 w 4734"/>
              <a:gd name="T53" fmla="*/ 527 h 1618"/>
              <a:gd name="T54" fmla="*/ 3056 w 4734"/>
              <a:gd name="T55" fmla="*/ 508 h 1618"/>
              <a:gd name="T56" fmla="*/ 3097 w 4734"/>
              <a:gd name="T57" fmla="*/ 489 h 1618"/>
              <a:gd name="T58" fmla="*/ 3316 w 4734"/>
              <a:gd name="T59" fmla="*/ 441 h 1618"/>
              <a:gd name="T60" fmla="*/ 3430 w 4734"/>
              <a:gd name="T61" fmla="*/ 404 h 1618"/>
              <a:gd name="T62" fmla="*/ 3505 w 4734"/>
              <a:gd name="T63" fmla="*/ 378 h 1618"/>
              <a:gd name="T64" fmla="*/ 3555 w 4734"/>
              <a:gd name="T65" fmla="*/ 356 h 1618"/>
              <a:gd name="T66" fmla="*/ 3612 w 4734"/>
              <a:gd name="T67" fmla="*/ 338 h 1618"/>
              <a:gd name="T68" fmla="*/ 3694 w 4734"/>
              <a:gd name="T69" fmla="*/ 304 h 1618"/>
              <a:gd name="T70" fmla="*/ 3718 w 4734"/>
              <a:gd name="T71" fmla="*/ 276 h 1618"/>
              <a:gd name="T72" fmla="*/ 3749 w 4734"/>
              <a:gd name="T73" fmla="*/ 238 h 1618"/>
              <a:gd name="T74" fmla="*/ 3855 w 4734"/>
              <a:gd name="T75" fmla="*/ 222 h 1618"/>
              <a:gd name="T76" fmla="*/ 3975 w 4734"/>
              <a:gd name="T77" fmla="*/ 210 h 1618"/>
              <a:gd name="T78" fmla="*/ 4072 w 4734"/>
              <a:gd name="T79" fmla="*/ 175 h 1618"/>
              <a:gd name="T80" fmla="*/ 4193 w 4734"/>
              <a:gd name="T81" fmla="*/ 123 h 1618"/>
              <a:gd name="T82" fmla="*/ 4323 w 4734"/>
              <a:gd name="T83" fmla="*/ 89 h 1618"/>
              <a:gd name="T84" fmla="*/ 4625 w 4734"/>
              <a:gd name="T85" fmla="*/ 49 h 1618"/>
              <a:gd name="T86" fmla="*/ 4734 w 4734"/>
              <a:gd name="T87" fmla="*/ 0 h 1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734" h="1618">
                <a:moveTo>
                  <a:pt x="0" y="1618"/>
                </a:moveTo>
                <a:lnTo>
                  <a:pt x="92" y="1618"/>
                </a:lnTo>
                <a:lnTo>
                  <a:pt x="92" y="1597"/>
                </a:lnTo>
                <a:lnTo>
                  <a:pt x="118" y="1597"/>
                </a:lnTo>
                <a:lnTo>
                  <a:pt x="118" y="1540"/>
                </a:lnTo>
                <a:lnTo>
                  <a:pt x="184" y="1540"/>
                </a:lnTo>
                <a:lnTo>
                  <a:pt x="184" y="1457"/>
                </a:lnTo>
                <a:lnTo>
                  <a:pt x="231" y="1457"/>
                </a:lnTo>
                <a:lnTo>
                  <a:pt x="231" y="1410"/>
                </a:lnTo>
                <a:lnTo>
                  <a:pt x="335" y="1410"/>
                </a:lnTo>
                <a:lnTo>
                  <a:pt x="335" y="1351"/>
                </a:lnTo>
                <a:lnTo>
                  <a:pt x="368" y="1351"/>
                </a:lnTo>
                <a:lnTo>
                  <a:pt x="368" y="1304"/>
                </a:lnTo>
                <a:lnTo>
                  <a:pt x="460" y="1304"/>
                </a:lnTo>
                <a:lnTo>
                  <a:pt x="460" y="1264"/>
                </a:lnTo>
                <a:lnTo>
                  <a:pt x="564" y="1264"/>
                </a:lnTo>
                <a:lnTo>
                  <a:pt x="564" y="1231"/>
                </a:lnTo>
                <a:lnTo>
                  <a:pt x="678" y="1231"/>
                </a:lnTo>
                <a:lnTo>
                  <a:pt x="678" y="1188"/>
                </a:lnTo>
                <a:lnTo>
                  <a:pt x="704" y="1188"/>
                </a:lnTo>
                <a:lnTo>
                  <a:pt x="704" y="1148"/>
                </a:lnTo>
                <a:lnTo>
                  <a:pt x="732" y="1148"/>
                </a:lnTo>
                <a:lnTo>
                  <a:pt x="732" y="1112"/>
                </a:lnTo>
                <a:lnTo>
                  <a:pt x="777" y="1112"/>
                </a:lnTo>
                <a:lnTo>
                  <a:pt x="777" y="1046"/>
                </a:lnTo>
                <a:lnTo>
                  <a:pt x="850" y="1046"/>
                </a:lnTo>
                <a:lnTo>
                  <a:pt x="850" y="1006"/>
                </a:lnTo>
                <a:lnTo>
                  <a:pt x="923" y="1006"/>
                </a:lnTo>
                <a:lnTo>
                  <a:pt x="923" y="957"/>
                </a:lnTo>
                <a:lnTo>
                  <a:pt x="1089" y="957"/>
                </a:lnTo>
                <a:lnTo>
                  <a:pt x="1089" y="905"/>
                </a:lnTo>
                <a:lnTo>
                  <a:pt x="1315" y="905"/>
                </a:lnTo>
                <a:lnTo>
                  <a:pt x="1315" y="874"/>
                </a:lnTo>
                <a:lnTo>
                  <a:pt x="1443" y="874"/>
                </a:lnTo>
                <a:lnTo>
                  <a:pt x="1443" y="827"/>
                </a:lnTo>
                <a:lnTo>
                  <a:pt x="1667" y="827"/>
                </a:lnTo>
                <a:lnTo>
                  <a:pt x="1667" y="794"/>
                </a:lnTo>
                <a:lnTo>
                  <a:pt x="1797" y="794"/>
                </a:lnTo>
                <a:lnTo>
                  <a:pt x="1797" y="765"/>
                </a:lnTo>
                <a:lnTo>
                  <a:pt x="1930" y="765"/>
                </a:lnTo>
                <a:lnTo>
                  <a:pt x="1930" y="744"/>
                </a:lnTo>
                <a:lnTo>
                  <a:pt x="1972" y="744"/>
                </a:lnTo>
                <a:lnTo>
                  <a:pt x="1972" y="706"/>
                </a:lnTo>
                <a:lnTo>
                  <a:pt x="2145" y="706"/>
                </a:lnTo>
                <a:lnTo>
                  <a:pt x="2145" y="678"/>
                </a:lnTo>
                <a:lnTo>
                  <a:pt x="2185" y="678"/>
                </a:lnTo>
                <a:lnTo>
                  <a:pt x="2185" y="635"/>
                </a:lnTo>
                <a:lnTo>
                  <a:pt x="2293" y="635"/>
                </a:lnTo>
                <a:lnTo>
                  <a:pt x="2293" y="605"/>
                </a:lnTo>
                <a:lnTo>
                  <a:pt x="2525" y="605"/>
                </a:lnTo>
                <a:lnTo>
                  <a:pt x="2525" y="567"/>
                </a:lnTo>
                <a:lnTo>
                  <a:pt x="2669" y="567"/>
                </a:lnTo>
                <a:lnTo>
                  <a:pt x="2669" y="527"/>
                </a:lnTo>
                <a:lnTo>
                  <a:pt x="2889" y="527"/>
                </a:lnTo>
                <a:lnTo>
                  <a:pt x="2889" y="508"/>
                </a:lnTo>
                <a:lnTo>
                  <a:pt x="3056" y="508"/>
                </a:lnTo>
                <a:lnTo>
                  <a:pt x="3056" y="489"/>
                </a:lnTo>
                <a:lnTo>
                  <a:pt x="3097" y="489"/>
                </a:lnTo>
                <a:lnTo>
                  <a:pt x="3097" y="441"/>
                </a:lnTo>
                <a:lnTo>
                  <a:pt x="3316" y="441"/>
                </a:lnTo>
                <a:lnTo>
                  <a:pt x="3316" y="404"/>
                </a:lnTo>
                <a:lnTo>
                  <a:pt x="3430" y="404"/>
                </a:lnTo>
                <a:lnTo>
                  <a:pt x="3430" y="378"/>
                </a:lnTo>
                <a:lnTo>
                  <a:pt x="3505" y="378"/>
                </a:lnTo>
                <a:lnTo>
                  <a:pt x="3505" y="356"/>
                </a:lnTo>
                <a:lnTo>
                  <a:pt x="3555" y="356"/>
                </a:lnTo>
                <a:lnTo>
                  <a:pt x="3555" y="338"/>
                </a:lnTo>
                <a:lnTo>
                  <a:pt x="3612" y="338"/>
                </a:lnTo>
                <a:lnTo>
                  <a:pt x="3612" y="304"/>
                </a:lnTo>
                <a:lnTo>
                  <a:pt x="3694" y="304"/>
                </a:lnTo>
                <a:lnTo>
                  <a:pt x="3694" y="276"/>
                </a:lnTo>
                <a:lnTo>
                  <a:pt x="3718" y="276"/>
                </a:lnTo>
                <a:lnTo>
                  <a:pt x="3718" y="238"/>
                </a:lnTo>
                <a:lnTo>
                  <a:pt x="3749" y="238"/>
                </a:lnTo>
                <a:lnTo>
                  <a:pt x="3749" y="222"/>
                </a:lnTo>
                <a:lnTo>
                  <a:pt x="3855" y="222"/>
                </a:lnTo>
                <a:lnTo>
                  <a:pt x="3855" y="210"/>
                </a:lnTo>
                <a:lnTo>
                  <a:pt x="3975" y="210"/>
                </a:lnTo>
                <a:lnTo>
                  <a:pt x="3975" y="175"/>
                </a:lnTo>
                <a:lnTo>
                  <a:pt x="4072" y="175"/>
                </a:lnTo>
                <a:lnTo>
                  <a:pt x="4072" y="123"/>
                </a:lnTo>
                <a:lnTo>
                  <a:pt x="4193" y="123"/>
                </a:lnTo>
                <a:lnTo>
                  <a:pt x="4193" y="89"/>
                </a:lnTo>
                <a:lnTo>
                  <a:pt x="4323" y="89"/>
                </a:lnTo>
                <a:lnTo>
                  <a:pt x="4323" y="49"/>
                </a:lnTo>
                <a:lnTo>
                  <a:pt x="4625" y="49"/>
                </a:lnTo>
                <a:lnTo>
                  <a:pt x="4625" y="0"/>
                </a:lnTo>
                <a:lnTo>
                  <a:pt x="4734" y="0"/>
                </a:ln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2" name="Freeform 7"/>
          <p:cNvSpPr>
            <a:spLocks/>
          </p:cNvSpPr>
          <p:nvPr/>
        </p:nvSpPr>
        <p:spPr bwMode="auto">
          <a:xfrm>
            <a:off x="3263818" y="3147229"/>
            <a:ext cx="5791200" cy="1552575"/>
          </a:xfrm>
          <a:custGeom>
            <a:avLst/>
            <a:gdLst>
              <a:gd name="T0" fmla="*/ 4554 w 4729"/>
              <a:gd name="T1" fmla="*/ 73 h 1267"/>
              <a:gd name="T2" fmla="*/ 4016 w 4729"/>
              <a:gd name="T3" fmla="*/ 102 h 1267"/>
              <a:gd name="T4" fmla="*/ 3886 w 4729"/>
              <a:gd name="T5" fmla="*/ 154 h 1267"/>
              <a:gd name="T6" fmla="*/ 3711 w 4729"/>
              <a:gd name="T7" fmla="*/ 182 h 1267"/>
              <a:gd name="T8" fmla="*/ 3562 w 4729"/>
              <a:gd name="T9" fmla="*/ 215 h 1267"/>
              <a:gd name="T10" fmla="*/ 3203 w 4729"/>
              <a:gd name="T11" fmla="*/ 232 h 1267"/>
              <a:gd name="T12" fmla="*/ 3146 w 4729"/>
              <a:gd name="T13" fmla="*/ 265 h 1267"/>
              <a:gd name="T14" fmla="*/ 3090 w 4729"/>
              <a:gd name="T15" fmla="*/ 303 h 1267"/>
              <a:gd name="T16" fmla="*/ 3030 w 4729"/>
              <a:gd name="T17" fmla="*/ 347 h 1267"/>
              <a:gd name="T18" fmla="*/ 2950 w 4729"/>
              <a:gd name="T19" fmla="*/ 371 h 1267"/>
              <a:gd name="T20" fmla="*/ 2860 w 4729"/>
              <a:gd name="T21" fmla="*/ 399 h 1267"/>
              <a:gd name="T22" fmla="*/ 2797 w 4729"/>
              <a:gd name="T23" fmla="*/ 418 h 1267"/>
              <a:gd name="T24" fmla="*/ 2780 w 4729"/>
              <a:gd name="T25" fmla="*/ 444 h 1267"/>
              <a:gd name="T26" fmla="*/ 2629 w 4729"/>
              <a:gd name="T27" fmla="*/ 468 h 1267"/>
              <a:gd name="T28" fmla="*/ 2615 w 4729"/>
              <a:gd name="T29" fmla="*/ 503 h 1267"/>
              <a:gd name="T30" fmla="*/ 2428 w 4729"/>
              <a:gd name="T31" fmla="*/ 513 h 1267"/>
              <a:gd name="T32" fmla="*/ 2289 w 4729"/>
              <a:gd name="T33" fmla="*/ 558 h 1267"/>
              <a:gd name="T34" fmla="*/ 2145 w 4729"/>
              <a:gd name="T35" fmla="*/ 572 h 1267"/>
              <a:gd name="T36" fmla="*/ 2116 w 4729"/>
              <a:gd name="T37" fmla="*/ 598 h 1267"/>
              <a:gd name="T38" fmla="*/ 1998 w 4729"/>
              <a:gd name="T39" fmla="*/ 619 h 1267"/>
              <a:gd name="T40" fmla="*/ 1982 w 4729"/>
              <a:gd name="T41" fmla="*/ 659 h 1267"/>
              <a:gd name="T42" fmla="*/ 1925 w 4729"/>
              <a:gd name="T43" fmla="*/ 676 h 1267"/>
              <a:gd name="T44" fmla="*/ 1892 w 4729"/>
              <a:gd name="T45" fmla="*/ 735 h 1267"/>
              <a:gd name="T46" fmla="*/ 1804 w 4729"/>
              <a:gd name="T47" fmla="*/ 759 h 1267"/>
              <a:gd name="T48" fmla="*/ 1783 w 4729"/>
              <a:gd name="T49" fmla="*/ 794 h 1267"/>
              <a:gd name="T50" fmla="*/ 1644 w 4729"/>
              <a:gd name="T51" fmla="*/ 813 h 1267"/>
              <a:gd name="T52" fmla="*/ 1528 w 4729"/>
              <a:gd name="T53" fmla="*/ 855 h 1267"/>
              <a:gd name="T54" fmla="*/ 1441 w 4729"/>
              <a:gd name="T55" fmla="*/ 877 h 1267"/>
              <a:gd name="T56" fmla="*/ 1325 w 4729"/>
              <a:gd name="T57" fmla="*/ 915 h 1267"/>
              <a:gd name="T58" fmla="*/ 1131 w 4729"/>
              <a:gd name="T59" fmla="*/ 931 h 1267"/>
              <a:gd name="T60" fmla="*/ 921 w 4729"/>
              <a:gd name="T61" fmla="*/ 967 h 1267"/>
              <a:gd name="T62" fmla="*/ 871 w 4729"/>
              <a:gd name="T63" fmla="*/ 978 h 1267"/>
              <a:gd name="T64" fmla="*/ 791 w 4729"/>
              <a:gd name="T65" fmla="*/ 1030 h 1267"/>
              <a:gd name="T66" fmla="*/ 668 w 4729"/>
              <a:gd name="T67" fmla="*/ 1049 h 1267"/>
              <a:gd name="T68" fmla="*/ 640 w 4729"/>
              <a:gd name="T69" fmla="*/ 1080 h 1267"/>
              <a:gd name="T70" fmla="*/ 593 w 4729"/>
              <a:gd name="T71" fmla="*/ 1094 h 1267"/>
              <a:gd name="T72" fmla="*/ 562 w 4729"/>
              <a:gd name="T73" fmla="*/ 1130 h 1267"/>
              <a:gd name="T74" fmla="*/ 493 w 4729"/>
              <a:gd name="T75" fmla="*/ 1151 h 1267"/>
              <a:gd name="T76" fmla="*/ 359 w 4729"/>
              <a:gd name="T77" fmla="*/ 1193 h 1267"/>
              <a:gd name="T78" fmla="*/ 184 w 4729"/>
              <a:gd name="T79" fmla="*/ 1212 h 1267"/>
              <a:gd name="T80" fmla="*/ 153 w 4729"/>
              <a:gd name="T81" fmla="*/ 1238 h 1267"/>
              <a:gd name="T82" fmla="*/ 92 w 4729"/>
              <a:gd name="T83" fmla="*/ 1248 h 1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729" h="1267">
                <a:moveTo>
                  <a:pt x="4729" y="0"/>
                </a:moveTo>
                <a:lnTo>
                  <a:pt x="4554" y="0"/>
                </a:lnTo>
                <a:lnTo>
                  <a:pt x="4554" y="73"/>
                </a:lnTo>
                <a:lnTo>
                  <a:pt x="4160" y="73"/>
                </a:lnTo>
                <a:lnTo>
                  <a:pt x="4160" y="102"/>
                </a:lnTo>
                <a:lnTo>
                  <a:pt x="4016" y="102"/>
                </a:lnTo>
                <a:lnTo>
                  <a:pt x="4016" y="125"/>
                </a:lnTo>
                <a:lnTo>
                  <a:pt x="3886" y="125"/>
                </a:lnTo>
                <a:lnTo>
                  <a:pt x="3886" y="154"/>
                </a:lnTo>
                <a:lnTo>
                  <a:pt x="3739" y="154"/>
                </a:lnTo>
                <a:lnTo>
                  <a:pt x="3739" y="182"/>
                </a:lnTo>
                <a:lnTo>
                  <a:pt x="3711" y="182"/>
                </a:lnTo>
                <a:lnTo>
                  <a:pt x="3711" y="201"/>
                </a:lnTo>
                <a:lnTo>
                  <a:pt x="3562" y="201"/>
                </a:lnTo>
                <a:lnTo>
                  <a:pt x="3562" y="215"/>
                </a:lnTo>
                <a:lnTo>
                  <a:pt x="3224" y="215"/>
                </a:lnTo>
                <a:lnTo>
                  <a:pt x="3224" y="232"/>
                </a:lnTo>
                <a:lnTo>
                  <a:pt x="3203" y="232"/>
                </a:lnTo>
                <a:lnTo>
                  <a:pt x="3203" y="251"/>
                </a:lnTo>
                <a:lnTo>
                  <a:pt x="3146" y="251"/>
                </a:lnTo>
                <a:lnTo>
                  <a:pt x="3146" y="265"/>
                </a:lnTo>
                <a:lnTo>
                  <a:pt x="3111" y="265"/>
                </a:lnTo>
                <a:lnTo>
                  <a:pt x="3111" y="303"/>
                </a:lnTo>
                <a:lnTo>
                  <a:pt x="3090" y="303"/>
                </a:lnTo>
                <a:lnTo>
                  <a:pt x="3090" y="324"/>
                </a:lnTo>
                <a:lnTo>
                  <a:pt x="3030" y="324"/>
                </a:lnTo>
                <a:lnTo>
                  <a:pt x="3030" y="347"/>
                </a:lnTo>
                <a:lnTo>
                  <a:pt x="3002" y="347"/>
                </a:lnTo>
                <a:lnTo>
                  <a:pt x="3002" y="371"/>
                </a:lnTo>
                <a:lnTo>
                  <a:pt x="2950" y="371"/>
                </a:lnTo>
                <a:lnTo>
                  <a:pt x="2950" y="378"/>
                </a:lnTo>
                <a:lnTo>
                  <a:pt x="2860" y="378"/>
                </a:lnTo>
                <a:lnTo>
                  <a:pt x="2860" y="399"/>
                </a:lnTo>
                <a:lnTo>
                  <a:pt x="2808" y="399"/>
                </a:lnTo>
                <a:lnTo>
                  <a:pt x="2808" y="418"/>
                </a:lnTo>
                <a:lnTo>
                  <a:pt x="2797" y="418"/>
                </a:lnTo>
                <a:lnTo>
                  <a:pt x="2797" y="428"/>
                </a:lnTo>
                <a:lnTo>
                  <a:pt x="2780" y="428"/>
                </a:lnTo>
                <a:lnTo>
                  <a:pt x="2780" y="444"/>
                </a:lnTo>
                <a:lnTo>
                  <a:pt x="2749" y="444"/>
                </a:lnTo>
                <a:lnTo>
                  <a:pt x="2749" y="468"/>
                </a:lnTo>
                <a:lnTo>
                  <a:pt x="2629" y="468"/>
                </a:lnTo>
                <a:lnTo>
                  <a:pt x="2629" y="496"/>
                </a:lnTo>
                <a:lnTo>
                  <a:pt x="2615" y="496"/>
                </a:lnTo>
                <a:lnTo>
                  <a:pt x="2615" y="503"/>
                </a:lnTo>
                <a:lnTo>
                  <a:pt x="2452" y="503"/>
                </a:lnTo>
                <a:lnTo>
                  <a:pt x="2452" y="513"/>
                </a:lnTo>
                <a:lnTo>
                  <a:pt x="2428" y="513"/>
                </a:lnTo>
                <a:lnTo>
                  <a:pt x="2428" y="541"/>
                </a:lnTo>
                <a:lnTo>
                  <a:pt x="2289" y="541"/>
                </a:lnTo>
                <a:lnTo>
                  <a:pt x="2289" y="558"/>
                </a:lnTo>
                <a:lnTo>
                  <a:pt x="2194" y="558"/>
                </a:lnTo>
                <a:lnTo>
                  <a:pt x="2194" y="572"/>
                </a:lnTo>
                <a:lnTo>
                  <a:pt x="2145" y="572"/>
                </a:lnTo>
                <a:lnTo>
                  <a:pt x="2145" y="584"/>
                </a:lnTo>
                <a:lnTo>
                  <a:pt x="2116" y="584"/>
                </a:lnTo>
                <a:lnTo>
                  <a:pt x="2116" y="598"/>
                </a:lnTo>
                <a:lnTo>
                  <a:pt x="2031" y="598"/>
                </a:lnTo>
                <a:lnTo>
                  <a:pt x="2031" y="619"/>
                </a:lnTo>
                <a:lnTo>
                  <a:pt x="1998" y="619"/>
                </a:lnTo>
                <a:lnTo>
                  <a:pt x="1998" y="633"/>
                </a:lnTo>
                <a:lnTo>
                  <a:pt x="1982" y="633"/>
                </a:lnTo>
                <a:lnTo>
                  <a:pt x="1982" y="659"/>
                </a:lnTo>
                <a:lnTo>
                  <a:pt x="1970" y="659"/>
                </a:lnTo>
                <a:lnTo>
                  <a:pt x="1970" y="676"/>
                </a:lnTo>
                <a:lnTo>
                  <a:pt x="1925" y="676"/>
                </a:lnTo>
                <a:lnTo>
                  <a:pt x="1925" y="718"/>
                </a:lnTo>
                <a:lnTo>
                  <a:pt x="1892" y="718"/>
                </a:lnTo>
                <a:lnTo>
                  <a:pt x="1892" y="735"/>
                </a:lnTo>
                <a:lnTo>
                  <a:pt x="1868" y="735"/>
                </a:lnTo>
                <a:lnTo>
                  <a:pt x="1868" y="759"/>
                </a:lnTo>
                <a:lnTo>
                  <a:pt x="1804" y="759"/>
                </a:lnTo>
                <a:lnTo>
                  <a:pt x="1804" y="775"/>
                </a:lnTo>
                <a:lnTo>
                  <a:pt x="1783" y="775"/>
                </a:lnTo>
                <a:lnTo>
                  <a:pt x="1783" y="794"/>
                </a:lnTo>
                <a:lnTo>
                  <a:pt x="1715" y="794"/>
                </a:lnTo>
                <a:lnTo>
                  <a:pt x="1715" y="813"/>
                </a:lnTo>
                <a:lnTo>
                  <a:pt x="1644" y="813"/>
                </a:lnTo>
                <a:lnTo>
                  <a:pt x="1644" y="834"/>
                </a:lnTo>
                <a:lnTo>
                  <a:pt x="1528" y="834"/>
                </a:lnTo>
                <a:lnTo>
                  <a:pt x="1528" y="855"/>
                </a:lnTo>
                <a:lnTo>
                  <a:pt x="1488" y="855"/>
                </a:lnTo>
                <a:lnTo>
                  <a:pt x="1488" y="877"/>
                </a:lnTo>
                <a:lnTo>
                  <a:pt x="1441" y="877"/>
                </a:lnTo>
                <a:lnTo>
                  <a:pt x="1441" y="893"/>
                </a:lnTo>
                <a:lnTo>
                  <a:pt x="1325" y="893"/>
                </a:lnTo>
                <a:lnTo>
                  <a:pt x="1325" y="915"/>
                </a:lnTo>
                <a:lnTo>
                  <a:pt x="1242" y="915"/>
                </a:lnTo>
                <a:lnTo>
                  <a:pt x="1242" y="931"/>
                </a:lnTo>
                <a:lnTo>
                  <a:pt x="1131" y="931"/>
                </a:lnTo>
                <a:lnTo>
                  <a:pt x="1131" y="950"/>
                </a:lnTo>
                <a:lnTo>
                  <a:pt x="921" y="950"/>
                </a:lnTo>
                <a:lnTo>
                  <a:pt x="921" y="967"/>
                </a:lnTo>
                <a:lnTo>
                  <a:pt x="888" y="967"/>
                </a:lnTo>
                <a:lnTo>
                  <a:pt x="888" y="978"/>
                </a:lnTo>
                <a:lnTo>
                  <a:pt x="871" y="978"/>
                </a:lnTo>
                <a:lnTo>
                  <a:pt x="871" y="1007"/>
                </a:lnTo>
                <a:lnTo>
                  <a:pt x="791" y="1007"/>
                </a:lnTo>
                <a:lnTo>
                  <a:pt x="791" y="1030"/>
                </a:lnTo>
                <a:lnTo>
                  <a:pt x="727" y="1030"/>
                </a:lnTo>
                <a:lnTo>
                  <a:pt x="727" y="1049"/>
                </a:lnTo>
                <a:lnTo>
                  <a:pt x="668" y="1049"/>
                </a:lnTo>
                <a:lnTo>
                  <a:pt x="668" y="1061"/>
                </a:lnTo>
                <a:lnTo>
                  <a:pt x="640" y="1061"/>
                </a:lnTo>
                <a:lnTo>
                  <a:pt x="640" y="1080"/>
                </a:lnTo>
                <a:lnTo>
                  <a:pt x="611" y="1080"/>
                </a:lnTo>
                <a:lnTo>
                  <a:pt x="611" y="1094"/>
                </a:lnTo>
                <a:lnTo>
                  <a:pt x="593" y="1094"/>
                </a:lnTo>
                <a:lnTo>
                  <a:pt x="593" y="1120"/>
                </a:lnTo>
                <a:lnTo>
                  <a:pt x="562" y="1120"/>
                </a:lnTo>
                <a:lnTo>
                  <a:pt x="562" y="1130"/>
                </a:lnTo>
                <a:lnTo>
                  <a:pt x="512" y="1130"/>
                </a:lnTo>
                <a:lnTo>
                  <a:pt x="512" y="1151"/>
                </a:lnTo>
                <a:lnTo>
                  <a:pt x="493" y="1151"/>
                </a:lnTo>
                <a:lnTo>
                  <a:pt x="493" y="1165"/>
                </a:lnTo>
                <a:lnTo>
                  <a:pt x="359" y="1165"/>
                </a:lnTo>
                <a:lnTo>
                  <a:pt x="359" y="1193"/>
                </a:lnTo>
                <a:lnTo>
                  <a:pt x="307" y="1193"/>
                </a:lnTo>
                <a:lnTo>
                  <a:pt x="307" y="1212"/>
                </a:lnTo>
                <a:lnTo>
                  <a:pt x="184" y="1212"/>
                </a:lnTo>
                <a:lnTo>
                  <a:pt x="184" y="1229"/>
                </a:lnTo>
                <a:lnTo>
                  <a:pt x="153" y="1229"/>
                </a:lnTo>
                <a:lnTo>
                  <a:pt x="153" y="1238"/>
                </a:lnTo>
                <a:lnTo>
                  <a:pt x="132" y="1238"/>
                </a:lnTo>
                <a:lnTo>
                  <a:pt x="132" y="1248"/>
                </a:lnTo>
                <a:lnTo>
                  <a:pt x="92" y="1248"/>
                </a:lnTo>
                <a:lnTo>
                  <a:pt x="92" y="1267"/>
                </a:lnTo>
                <a:lnTo>
                  <a:pt x="0" y="1267"/>
                </a:ln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 flipV="1">
            <a:off x="6161005" y="1724829"/>
            <a:ext cx="1588" cy="300672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4" name="Rectangle 9"/>
          <p:cNvSpPr>
            <a:spLocks noChangeArrowheads="1"/>
          </p:cNvSpPr>
          <p:nvPr/>
        </p:nvSpPr>
        <p:spPr bwMode="auto">
          <a:xfrm>
            <a:off x="4826610" y="3277404"/>
            <a:ext cx="841577" cy="3391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1" hangingPunct="1"/>
            <a:r>
              <a:rPr lang="en-US" sz="1600"/>
              <a:t>Placebo</a:t>
            </a:r>
          </a:p>
        </p:txBody>
      </p:sp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5469972" y="1845479"/>
            <a:ext cx="1410643" cy="954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1" hangingPunct="1"/>
            <a:r>
              <a:rPr lang="en-US" sz="1400"/>
              <a:t>2-year</a:t>
            </a:r>
          </a:p>
          <a:p>
            <a:pPr algn="ctr" eaLnBrk="1" hangingPunct="1"/>
            <a:r>
              <a:rPr lang="en-US" sz="1400"/>
              <a:t>HR 0.71</a:t>
            </a:r>
          </a:p>
          <a:p>
            <a:pPr algn="ctr" eaLnBrk="1" hangingPunct="1"/>
            <a:r>
              <a:rPr lang="en-US" sz="1400"/>
              <a:t>95% CI 0.52-0.98</a:t>
            </a:r>
          </a:p>
          <a:p>
            <a:pPr algn="ctr" eaLnBrk="1" hangingPunct="1"/>
            <a:r>
              <a:rPr lang="en-US" sz="1400"/>
              <a:t>P=0.034</a:t>
            </a:r>
          </a:p>
        </p:txBody>
      </p:sp>
      <p:sp>
        <p:nvSpPr>
          <p:cNvPr id="56" name="Rectangle 11"/>
          <p:cNvSpPr>
            <a:spLocks noChangeArrowheads="1"/>
          </p:cNvSpPr>
          <p:nvPr/>
        </p:nvSpPr>
        <p:spPr bwMode="auto">
          <a:xfrm>
            <a:off x="7654371" y="3575854"/>
            <a:ext cx="1410643" cy="8685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1400"/>
              <a:t>Overall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1400"/>
              <a:t>HR 0.82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1400"/>
              <a:t>95% CI 0.63-1.07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1400"/>
              <a:t>P=0.136</a:t>
            </a:r>
          </a:p>
        </p:txBody>
      </p:sp>
      <p:sp>
        <p:nvSpPr>
          <p:cNvPr id="57" name="Text Box 12"/>
          <p:cNvSpPr txBox="1">
            <a:spLocks noChangeArrowheads="1"/>
          </p:cNvSpPr>
          <p:nvPr/>
        </p:nvSpPr>
        <p:spPr bwMode="auto">
          <a:xfrm>
            <a:off x="5478380" y="6568292"/>
            <a:ext cx="4611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400"/>
              <a:t>Ahmed A et al, Circ, 2006</a:t>
            </a: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1515980" y="5698342"/>
            <a:ext cx="82931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02F88"/>
                    </a:gs>
                    <a:gs pos="100000">
                      <a:srgbClr val="121B4E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CV Hospitalization or Mortality NO DIFFERENT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↑ in Unstable Angina</a:t>
            </a:r>
          </a:p>
        </p:txBody>
      </p:sp>
      <p:sp>
        <p:nvSpPr>
          <p:cNvPr id="59" name="Text Box 63"/>
          <p:cNvSpPr txBox="1">
            <a:spLocks noChangeArrowheads="1"/>
          </p:cNvSpPr>
          <p:nvPr/>
        </p:nvSpPr>
        <p:spPr bwMode="auto">
          <a:xfrm>
            <a:off x="3039980" y="1234292"/>
            <a:ext cx="6248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Heart failure hospitalization or heart failure mortality</a:t>
            </a:r>
          </a:p>
        </p:txBody>
      </p:sp>
    </p:spTree>
    <p:extLst>
      <p:ext uri="{BB962C8B-B14F-4D97-AF65-F5344CB8AC3E}">
        <p14:creationId xmlns:p14="http://schemas.microsoft.com/office/powerpoint/2010/main" val="351680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4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1756" y="6381549"/>
            <a:ext cx="721895" cy="317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085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929"/>
            <a:ext cx="12281836" cy="708737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107" y="1695574"/>
            <a:ext cx="6251236" cy="575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2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3391</TotalTime>
  <Words>4603</Words>
  <Application>Microsoft Office PowerPoint</Application>
  <PresentationFormat>Widescreen</PresentationFormat>
  <Paragraphs>675</Paragraphs>
  <Slides>128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40" baseType="lpstr">
      <vt:lpstr>ＭＳ Ｐゴシック</vt:lpstr>
      <vt:lpstr>Arial</vt:lpstr>
      <vt:lpstr>Calibri</vt:lpstr>
      <vt:lpstr>Calibri Light</vt:lpstr>
      <vt:lpstr>Century Gothic</vt:lpstr>
      <vt:lpstr>Helvetica</vt:lpstr>
      <vt:lpstr>新細明體</vt:lpstr>
      <vt:lpstr>Symbol</vt:lpstr>
      <vt:lpstr>Times</vt:lpstr>
      <vt:lpstr>Times New Roman</vt:lpstr>
      <vt:lpstr>Wingdings</vt:lpstr>
      <vt:lpstr>Office Theme</vt:lpstr>
      <vt:lpstr>HEART FAILURE WITH PRESERVED EJECTION FRACTION</vt:lpstr>
      <vt:lpstr>65 /F  </vt:lpstr>
      <vt:lpstr>PowerPoint Presentation</vt:lpstr>
      <vt:lpstr>DIAGNOSIS ?</vt:lpstr>
      <vt:lpstr>  OVERVIEW</vt:lpstr>
      <vt:lpstr>What is HF-PEF ? </vt:lpstr>
      <vt:lpstr>PowerPoint Presentation</vt:lpstr>
      <vt:lpstr>PowerPoint Presentation</vt:lpstr>
      <vt:lpstr>Is heart failure with preserved ejection fraction just a transitory stage in the heart failure spectrum or is it a distinct disease phenotype?</vt:lpstr>
      <vt:lpstr>How Prevalent is it?</vt:lpstr>
      <vt:lpstr>PowerPoint Presentation</vt:lpstr>
      <vt:lpstr> Prevalence HF with Preserved Ejection Fraction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are these patients? </vt:lpstr>
      <vt:lpstr>Demographic Features </vt:lpstr>
      <vt:lpstr>COMORBID CONDITIONS- heterogeneous clinical syndrome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pathophysiology?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Physiology of Diastole </vt:lpstr>
      <vt:lpstr>Determination of LV Diastolic function</vt:lpstr>
      <vt:lpstr>Left Ventricular Relaxation</vt:lpstr>
      <vt:lpstr> IVRT</vt:lpstr>
      <vt:lpstr>PowerPoint Presentation</vt:lpstr>
      <vt:lpstr>Iso volumetric pressure decay</vt:lpstr>
      <vt:lpstr>Tau and Time constant of Ventricular relaxation</vt:lpstr>
      <vt:lpstr>Recoil and Left Ventricular Filling</vt:lpstr>
      <vt:lpstr>Determinants of LV filling</vt:lpstr>
      <vt:lpstr>Left Ventricular Diastolic Stiffness, Compliance, and Distensibility</vt:lpstr>
      <vt:lpstr>Estimation of Left Ventricular Stiffness</vt:lpstr>
      <vt:lpstr>PowerPoint Presentation</vt:lpstr>
      <vt:lpstr>Four groups : patterns of DPVR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PHENOTYPES</vt:lpstr>
      <vt:lpstr>How do you diagnose it? Diagnosis of HF-PEF – 5 STEP</vt:lpstr>
      <vt:lpstr>PowerPoint Presentation</vt:lpstr>
      <vt:lpstr>PowerPoint Presentation</vt:lpstr>
      <vt:lpstr>CLINICAL EVIDENCE OF HF</vt:lpstr>
      <vt:lpstr>PowerPoint Presentation</vt:lpstr>
      <vt:lpstr>Biomarkers</vt:lpstr>
      <vt:lpstr>Baseline of NT-proBNP have prognostic value in HFpEF patients</vt:lpstr>
      <vt:lpstr>Acute Decompensated Heart Failure in Patients with HFpEF</vt:lpstr>
      <vt:lpstr>PowerPoint Presentation</vt:lpstr>
      <vt:lpstr>Clinical Assessment of Left Ventricular Structure</vt:lpstr>
      <vt:lpstr>LVMI</vt:lpstr>
      <vt:lpstr>PowerPoint Presentation</vt:lpstr>
      <vt:lpstr>LA Volume</vt:lpstr>
      <vt:lpstr>PowerPoint Presentation</vt:lpstr>
      <vt:lpstr>LA function</vt:lpstr>
      <vt:lpstr>PowerPoint Presentation</vt:lpstr>
      <vt:lpstr>Classification of diastolic dysfunction</vt:lpstr>
      <vt:lpstr>PowerPoint Presentation</vt:lpstr>
      <vt:lpstr>Grade  1: ( Mild)Impaired relaxation with normal filling pressure</vt:lpstr>
      <vt:lpstr>PowerPoint Presentation</vt:lpstr>
      <vt:lpstr>Grade  2 : (Moderate)Pseudo normalized mitral flow pattern</vt:lpstr>
      <vt:lpstr>PowerPoint Presentation</vt:lpstr>
      <vt:lpstr>Grade  3      : (Severe Reversible)  Reversible restrictive with high filling pressure.</vt:lpstr>
      <vt:lpstr>PowerPoint Presentation</vt:lpstr>
      <vt:lpstr>Grade IV</vt:lpstr>
      <vt:lpstr>PowerPoint Presentation</vt:lpstr>
      <vt:lpstr>E/e′</vt:lpstr>
      <vt:lpstr>PowerPoint Presentation</vt:lpstr>
      <vt:lpstr>Deformation Indices</vt:lpstr>
      <vt:lpstr>PowerPoint Presentation</vt:lpstr>
      <vt:lpstr>PowerPoint Presentation</vt:lpstr>
      <vt:lpstr>PowerPoint Presentation</vt:lpstr>
      <vt:lpstr>PowerPoint Presentation</vt:lpstr>
      <vt:lpstr>DIASTOLIC STRESS TEST</vt:lpstr>
      <vt:lpstr>DIASTOLIC STRESS ECHO</vt:lpstr>
      <vt:lpstr>MAGNETIC RESONANCE IMAGING</vt:lpstr>
      <vt:lpstr>PowerPoint Presentation</vt:lpstr>
      <vt:lpstr>How to treat it? MANAGEMENT OF HFpEF</vt:lpstr>
      <vt:lpstr>PowerPoint Presentation</vt:lpstr>
      <vt:lpstr>Pathophysiological Targets</vt:lpstr>
      <vt:lpstr>Randomized Clinical Trials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PowerPoint Presentation</vt:lpstr>
      <vt:lpstr>PowerPoint Presentation</vt:lpstr>
      <vt:lpstr>HEAT HFPEF</vt:lpstr>
      <vt:lpstr>STATINS</vt:lpstr>
      <vt:lpstr>PowerPoint Presentation</vt:lpstr>
      <vt:lpstr>PowerPoint Presentation</vt:lpstr>
      <vt:lpstr>PowerPoint Presentation</vt:lpstr>
      <vt:lpstr>PowerPoint Presentation</vt:lpstr>
      <vt:lpstr>RELAX HF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COMPASS-HF trial</vt:lpstr>
      <vt:lpstr>PowerPoint Presentation</vt:lpstr>
      <vt:lpstr>PowerPoint Presentation</vt:lpstr>
      <vt:lpstr>Treatment of Comorbid Conditions</vt:lpstr>
      <vt:lpstr>PowerPoint Presentation</vt:lpstr>
      <vt:lpstr>FUTURE PERSPECTIVE</vt:lpstr>
      <vt:lpstr>MCQ</vt:lpstr>
      <vt:lpstr>1</vt:lpstr>
      <vt:lpstr>2</vt:lpstr>
      <vt:lpstr>3</vt:lpstr>
      <vt:lpstr>4.Match the following trials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HEART FAILURE WITH PRESERVED EJECTION FRACTION</dc:title>
  <dc:creator>Niyas</dc:creator>
  <cp:lastModifiedBy>Niyas</cp:lastModifiedBy>
  <cp:revision>150</cp:revision>
  <dcterms:created xsi:type="dcterms:W3CDTF">2018-04-10T05:50:15Z</dcterms:created>
  <dcterms:modified xsi:type="dcterms:W3CDTF">2018-04-24T04:14:11Z</dcterms:modified>
</cp:coreProperties>
</file>